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7.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3"/>
  </p:notesMasterIdLst>
  <p:handoutMasterIdLst>
    <p:handoutMasterId r:id="rId14"/>
  </p:handoutMasterIdLst>
  <p:sldIdLst>
    <p:sldId id="256" r:id="rId2"/>
    <p:sldId id="271" r:id="rId3"/>
    <p:sldId id="273" r:id="rId4"/>
    <p:sldId id="267" r:id="rId5"/>
    <p:sldId id="274" r:id="rId6"/>
    <p:sldId id="272" r:id="rId7"/>
    <p:sldId id="263" r:id="rId8"/>
    <p:sldId id="266" r:id="rId9"/>
    <p:sldId id="270" r:id="rId10"/>
    <p:sldId id="269" r:id="rId11"/>
    <p:sldId id="261" r:id="rId12"/>
  </p:sldIdLst>
  <p:sldSz cx="12192000" cy="6858000"/>
  <p:notesSz cx="6797675" cy="99250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99653337-08DE-4521-B3CD-1918C666C449}">
          <p14:sldIdLst>
            <p14:sldId id="256"/>
          </p14:sldIdLst>
        </p14:section>
        <p14:section name="Sekcja bez tytułu" id="{07053234-3A9B-455C-9734-C94167A8C792}">
          <p14:sldIdLst>
            <p14:sldId id="271"/>
            <p14:sldId id="273"/>
            <p14:sldId id="267"/>
            <p14:sldId id="274"/>
            <p14:sldId id="272"/>
            <p14:sldId id="263"/>
            <p14:sldId id="266"/>
            <p14:sldId id="270"/>
            <p14:sldId id="269"/>
            <p14:sldId id="26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tyl jasny 3 — Ak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4" autoAdjust="0"/>
    <p:restoredTop sz="94718" autoAdjust="0"/>
  </p:normalViewPr>
  <p:slideViewPr>
    <p:cSldViewPr snapToGrid="0">
      <p:cViewPr varScale="1">
        <p:scale>
          <a:sx n="68" d="100"/>
          <a:sy n="68" d="100"/>
        </p:scale>
        <p:origin x="60" y="48"/>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0" d="100"/>
          <a:sy n="80" d="100"/>
        </p:scale>
        <p:origin x="401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E4CA2B-0DC1-406F-BB23-9A353B21BC2B}"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en-GB"/>
        </a:p>
      </dgm:t>
    </dgm:pt>
    <dgm:pt modelId="{EAD7F602-AEA7-48CE-AD7A-7ECB8BA6AB88}">
      <dgm:prSet phldrT="[Text]" custT="1"/>
      <dgm:spPr/>
      <dgm:t>
        <a:bodyPr/>
        <a:lstStyle/>
        <a:p>
          <a:r>
            <a:rPr lang="pl-PL" sz="1600" noProof="0" dirty="0"/>
            <a:t>Overall </a:t>
          </a:r>
          <a:r>
            <a:rPr lang="en-GB" sz="1600" noProof="0" dirty="0"/>
            <a:t>Written Interaction</a:t>
          </a:r>
        </a:p>
      </dgm:t>
    </dgm:pt>
    <dgm:pt modelId="{B646D651-B142-4705-B228-F3326A8A9F41}" type="parTrans" cxnId="{B6172BC8-6CCD-44F6-B4E1-BA6869B49038}">
      <dgm:prSet/>
      <dgm:spPr/>
      <dgm:t>
        <a:bodyPr/>
        <a:lstStyle/>
        <a:p>
          <a:endParaRPr lang="en-GB"/>
        </a:p>
      </dgm:t>
    </dgm:pt>
    <dgm:pt modelId="{B9E86323-9DC8-4798-99A5-4757EBAD5A6B}" type="sibTrans" cxnId="{B6172BC8-6CCD-44F6-B4E1-BA6869B49038}">
      <dgm:prSet/>
      <dgm:spPr/>
      <dgm:t>
        <a:bodyPr/>
        <a:lstStyle/>
        <a:p>
          <a:endParaRPr lang="en-GB"/>
        </a:p>
      </dgm:t>
    </dgm:pt>
    <dgm:pt modelId="{A3796035-9E92-4A3F-B735-B769288C66CA}">
      <dgm:prSet phldrT="[Text]" custT="1"/>
      <dgm:spPr/>
      <dgm:t>
        <a:bodyPr/>
        <a:lstStyle/>
        <a:p>
          <a:r>
            <a:rPr lang="en-GB" sz="1600" noProof="0" dirty="0"/>
            <a:t>Correspondence</a:t>
          </a:r>
        </a:p>
      </dgm:t>
    </dgm:pt>
    <dgm:pt modelId="{50FD48B0-BB4C-4AA2-8B0B-EA2B34E3AB4E}" type="parTrans" cxnId="{F64F6FC8-C14E-4C29-A86E-53AA30A397F1}">
      <dgm:prSet/>
      <dgm:spPr/>
      <dgm:t>
        <a:bodyPr/>
        <a:lstStyle/>
        <a:p>
          <a:endParaRPr lang="en-GB" noProof="0" dirty="0"/>
        </a:p>
      </dgm:t>
    </dgm:pt>
    <dgm:pt modelId="{CCCF99F0-BC3A-412D-8532-2162E1FFB377}" type="sibTrans" cxnId="{F64F6FC8-C14E-4C29-A86E-53AA30A397F1}">
      <dgm:prSet/>
      <dgm:spPr/>
      <dgm:t>
        <a:bodyPr/>
        <a:lstStyle/>
        <a:p>
          <a:endParaRPr lang="en-GB"/>
        </a:p>
      </dgm:t>
    </dgm:pt>
    <dgm:pt modelId="{FFD5EA40-E824-49AD-B0A1-34A20E01FFCA}">
      <dgm:prSet phldrT="[Text]" custT="1"/>
      <dgm:spPr/>
      <dgm:t>
        <a:bodyPr/>
        <a:lstStyle/>
        <a:p>
          <a:r>
            <a:rPr lang="en-GB" sz="1600" noProof="0" dirty="0"/>
            <a:t>Notes, messages, and forms</a:t>
          </a:r>
        </a:p>
      </dgm:t>
    </dgm:pt>
    <dgm:pt modelId="{3AA84A5E-2D9C-4105-9B61-A89E3ECC161B}" type="parTrans" cxnId="{5C57611C-74A4-4685-B640-486608E499D3}">
      <dgm:prSet/>
      <dgm:spPr/>
      <dgm:t>
        <a:bodyPr/>
        <a:lstStyle/>
        <a:p>
          <a:endParaRPr lang="en-GB" noProof="0" dirty="0"/>
        </a:p>
      </dgm:t>
    </dgm:pt>
    <dgm:pt modelId="{291D00BD-B19F-4E7F-A444-1A5DF72727A8}" type="sibTrans" cxnId="{5C57611C-74A4-4685-B640-486608E499D3}">
      <dgm:prSet/>
      <dgm:spPr/>
      <dgm:t>
        <a:bodyPr/>
        <a:lstStyle/>
        <a:p>
          <a:endParaRPr lang="en-GB"/>
        </a:p>
      </dgm:t>
    </dgm:pt>
    <dgm:pt modelId="{C5C21126-ADB0-4E61-920A-DCF3E88E3029}" type="pres">
      <dgm:prSet presAssocID="{BCE4CA2B-0DC1-406F-BB23-9A353B21BC2B}" presName="diagram" presStyleCnt="0">
        <dgm:presLayoutVars>
          <dgm:chPref val="1"/>
          <dgm:dir/>
          <dgm:animOne val="branch"/>
          <dgm:animLvl val="lvl"/>
          <dgm:resizeHandles val="exact"/>
        </dgm:presLayoutVars>
      </dgm:prSet>
      <dgm:spPr/>
    </dgm:pt>
    <dgm:pt modelId="{25A04B29-33A0-4E1F-A8A7-CA3BF8F4D310}" type="pres">
      <dgm:prSet presAssocID="{EAD7F602-AEA7-48CE-AD7A-7ECB8BA6AB88}" presName="root1" presStyleCnt="0"/>
      <dgm:spPr/>
    </dgm:pt>
    <dgm:pt modelId="{3E577235-B83A-46A0-A537-23CA842E811F}" type="pres">
      <dgm:prSet presAssocID="{EAD7F602-AEA7-48CE-AD7A-7ECB8BA6AB88}" presName="LevelOneTextNode" presStyleLbl="node0" presStyleIdx="0" presStyleCnt="1">
        <dgm:presLayoutVars>
          <dgm:chPref val="3"/>
        </dgm:presLayoutVars>
      </dgm:prSet>
      <dgm:spPr/>
    </dgm:pt>
    <dgm:pt modelId="{85E4B310-27FD-4084-9025-BF9CA7060643}" type="pres">
      <dgm:prSet presAssocID="{EAD7F602-AEA7-48CE-AD7A-7ECB8BA6AB88}" presName="level2hierChild" presStyleCnt="0"/>
      <dgm:spPr/>
    </dgm:pt>
    <dgm:pt modelId="{C388C05F-A613-4740-B302-208D9949997F}" type="pres">
      <dgm:prSet presAssocID="{50FD48B0-BB4C-4AA2-8B0B-EA2B34E3AB4E}" presName="conn2-1" presStyleLbl="parChTrans1D2" presStyleIdx="0" presStyleCnt="2"/>
      <dgm:spPr/>
    </dgm:pt>
    <dgm:pt modelId="{FB59F213-7ACA-4487-BC44-1D677260CACB}" type="pres">
      <dgm:prSet presAssocID="{50FD48B0-BB4C-4AA2-8B0B-EA2B34E3AB4E}" presName="connTx" presStyleLbl="parChTrans1D2" presStyleIdx="0" presStyleCnt="2"/>
      <dgm:spPr/>
    </dgm:pt>
    <dgm:pt modelId="{A8995F52-71C4-4E6E-9058-5234531198CA}" type="pres">
      <dgm:prSet presAssocID="{A3796035-9E92-4A3F-B735-B769288C66CA}" presName="root2" presStyleCnt="0"/>
      <dgm:spPr/>
    </dgm:pt>
    <dgm:pt modelId="{7EB9011A-7FA3-406E-A9D1-B9E6C95A8437}" type="pres">
      <dgm:prSet presAssocID="{A3796035-9E92-4A3F-B735-B769288C66CA}" presName="LevelTwoTextNode" presStyleLbl="node2" presStyleIdx="0" presStyleCnt="2">
        <dgm:presLayoutVars>
          <dgm:chPref val="3"/>
        </dgm:presLayoutVars>
      </dgm:prSet>
      <dgm:spPr/>
    </dgm:pt>
    <dgm:pt modelId="{4503C397-60C2-4736-B0B7-7A447C0C43BE}" type="pres">
      <dgm:prSet presAssocID="{A3796035-9E92-4A3F-B735-B769288C66CA}" presName="level3hierChild" presStyleCnt="0"/>
      <dgm:spPr/>
    </dgm:pt>
    <dgm:pt modelId="{42C11FC2-33E8-417C-BA9E-8D0DF885E2D2}" type="pres">
      <dgm:prSet presAssocID="{3AA84A5E-2D9C-4105-9B61-A89E3ECC161B}" presName="conn2-1" presStyleLbl="parChTrans1D2" presStyleIdx="1" presStyleCnt="2"/>
      <dgm:spPr/>
    </dgm:pt>
    <dgm:pt modelId="{3DD6F8C6-B76D-42E7-8332-71CD2EB47BFD}" type="pres">
      <dgm:prSet presAssocID="{3AA84A5E-2D9C-4105-9B61-A89E3ECC161B}" presName="connTx" presStyleLbl="parChTrans1D2" presStyleIdx="1" presStyleCnt="2"/>
      <dgm:spPr/>
    </dgm:pt>
    <dgm:pt modelId="{14527DE8-E6A1-4DD9-94C4-C70E7620A911}" type="pres">
      <dgm:prSet presAssocID="{FFD5EA40-E824-49AD-B0A1-34A20E01FFCA}" presName="root2" presStyleCnt="0"/>
      <dgm:spPr/>
    </dgm:pt>
    <dgm:pt modelId="{0F2C1431-93C2-44F3-B418-25F91BD40C46}" type="pres">
      <dgm:prSet presAssocID="{FFD5EA40-E824-49AD-B0A1-34A20E01FFCA}" presName="LevelTwoTextNode" presStyleLbl="node2" presStyleIdx="1" presStyleCnt="2">
        <dgm:presLayoutVars>
          <dgm:chPref val="3"/>
        </dgm:presLayoutVars>
      </dgm:prSet>
      <dgm:spPr/>
    </dgm:pt>
    <dgm:pt modelId="{4C74E0FA-0B5D-4846-9531-79B0C87F45A4}" type="pres">
      <dgm:prSet presAssocID="{FFD5EA40-E824-49AD-B0A1-34A20E01FFCA}" presName="level3hierChild" presStyleCnt="0"/>
      <dgm:spPr/>
    </dgm:pt>
  </dgm:ptLst>
  <dgm:cxnLst>
    <dgm:cxn modelId="{D5895C1B-81AA-491A-B737-2FC76782683C}" type="presOf" srcId="{50FD48B0-BB4C-4AA2-8B0B-EA2B34E3AB4E}" destId="{FB59F213-7ACA-4487-BC44-1D677260CACB}" srcOrd="1" destOrd="0" presId="urn:microsoft.com/office/officeart/2005/8/layout/hierarchy2"/>
    <dgm:cxn modelId="{5C57611C-74A4-4685-B640-486608E499D3}" srcId="{EAD7F602-AEA7-48CE-AD7A-7ECB8BA6AB88}" destId="{FFD5EA40-E824-49AD-B0A1-34A20E01FFCA}" srcOrd="1" destOrd="0" parTransId="{3AA84A5E-2D9C-4105-9B61-A89E3ECC161B}" sibTransId="{291D00BD-B19F-4E7F-A444-1A5DF72727A8}"/>
    <dgm:cxn modelId="{AF362D7C-A559-4666-B313-EE57EE3E891A}" type="presOf" srcId="{50FD48B0-BB4C-4AA2-8B0B-EA2B34E3AB4E}" destId="{C388C05F-A613-4740-B302-208D9949997F}" srcOrd="0" destOrd="0" presId="urn:microsoft.com/office/officeart/2005/8/layout/hierarchy2"/>
    <dgm:cxn modelId="{39659999-7136-41F2-9CC7-A6FE262F518F}" type="presOf" srcId="{FFD5EA40-E824-49AD-B0A1-34A20E01FFCA}" destId="{0F2C1431-93C2-44F3-B418-25F91BD40C46}" srcOrd="0" destOrd="0" presId="urn:microsoft.com/office/officeart/2005/8/layout/hierarchy2"/>
    <dgm:cxn modelId="{A6E9F899-C0C1-43C2-AA2C-2124D1F63B89}" type="presOf" srcId="{3AA84A5E-2D9C-4105-9B61-A89E3ECC161B}" destId="{3DD6F8C6-B76D-42E7-8332-71CD2EB47BFD}" srcOrd="1" destOrd="0" presId="urn:microsoft.com/office/officeart/2005/8/layout/hierarchy2"/>
    <dgm:cxn modelId="{92620CA5-ABB9-4EE7-A6A8-777F86EF85C8}" type="presOf" srcId="{EAD7F602-AEA7-48CE-AD7A-7ECB8BA6AB88}" destId="{3E577235-B83A-46A0-A537-23CA842E811F}" srcOrd="0" destOrd="0" presId="urn:microsoft.com/office/officeart/2005/8/layout/hierarchy2"/>
    <dgm:cxn modelId="{B6172BC8-6CCD-44F6-B4E1-BA6869B49038}" srcId="{BCE4CA2B-0DC1-406F-BB23-9A353B21BC2B}" destId="{EAD7F602-AEA7-48CE-AD7A-7ECB8BA6AB88}" srcOrd="0" destOrd="0" parTransId="{B646D651-B142-4705-B228-F3326A8A9F41}" sibTransId="{B9E86323-9DC8-4798-99A5-4757EBAD5A6B}"/>
    <dgm:cxn modelId="{F64F6FC8-C14E-4C29-A86E-53AA30A397F1}" srcId="{EAD7F602-AEA7-48CE-AD7A-7ECB8BA6AB88}" destId="{A3796035-9E92-4A3F-B735-B769288C66CA}" srcOrd="0" destOrd="0" parTransId="{50FD48B0-BB4C-4AA2-8B0B-EA2B34E3AB4E}" sibTransId="{CCCF99F0-BC3A-412D-8532-2162E1FFB377}"/>
    <dgm:cxn modelId="{FF036AE7-8681-43E7-879F-5C56571A0EC0}" type="presOf" srcId="{3AA84A5E-2D9C-4105-9B61-A89E3ECC161B}" destId="{42C11FC2-33E8-417C-BA9E-8D0DF885E2D2}" srcOrd="0" destOrd="0" presId="urn:microsoft.com/office/officeart/2005/8/layout/hierarchy2"/>
    <dgm:cxn modelId="{B8CF3FF8-09CF-4F47-A56F-352D7F254E1C}" type="presOf" srcId="{A3796035-9E92-4A3F-B735-B769288C66CA}" destId="{7EB9011A-7FA3-406E-A9D1-B9E6C95A8437}" srcOrd="0" destOrd="0" presId="urn:microsoft.com/office/officeart/2005/8/layout/hierarchy2"/>
    <dgm:cxn modelId="{21A010FD-C8CA-4189-9A61-3A72B07A55BE}" type="presOf" srcId="{BCE4CA2B-0DC1-406F-BB23-9A353B21BC2B}" destId="{C5C21126-ADB0-4E61-920A-DCF3E88E3029}" srcOrd="0" destOrd="0" presId="urn:microsoft.com/office/officeart/2005/8/layout/hierarchy2"/>
    <dgm:cxn modelId="{4352DF16-E902-4D65-8882-563A207E9399}" type="presParOf" srcId="{C5C21126-ADB0-4E61-920A-DCF3E88E3029}" destId="{25A04B29-33A0-4E1F-A8A7-CA3BF8F4D310}" srcOrd="0" destOrd="0" presId="urn:microsoft.com/office/officeart/2005/8/layout/hierarchy2"/>
    <dgm:cxn modelId="{3723C515-3029-4FC7-8E20-3B336A38E2DC}" type="presParOf" srcId="{25A04B29-33A0-4E1F-A8A7-CA3BF8F4D310}" destId="{3E577235-B83A-46A0-A537-23CA842E811F}" srcOrd="0" destOrd="0" presId="urn:microsoft.com/office/officeart/2005/8/layout/hierarchy2"/>
    <dgm:cxn modelId="{B864E2B2-7870-40E7-987F-518BB85EB416}" type="presParOf" srcId="{25A04B29-33A0-4E1F-A8A7-CA3BF8F4D310}" destId="{85E4B310-27FD-4084-9025-BF9CA7060643}" srcOrd="1" destOrd="0" presId="urn:microsoft.com/office/officeart/2005/8/layout/hierarchy2"/>
    <dgm:cxn modelId="{FCADC835-965F-492C-B544-416F747E127B}" type="presParOf" srcId="{85E4B310-27FD-4084-9025-BF9CA7060643}" destId="{C388C05F-A613-4740-B302-208D9949997F}" srcOrd="0" destOrd="0" presId="urn:microsoft.com/office/officeart/2005/8/layout/hierarchy2"/>
    <dgm:cxn modelId="{749133BB-1D01-4283-818B-ACA8F9699B7F}" type="presParOf" srcId="{C388C05F-A613-4740-B302-208D9949997F}" destId="{FB59F213-7ACA-4487-BC44-1D677260CACB}" srcOrd="0" destOrd="0" presId="urn:microsoft.com/office/officeart/2005/8/layout/hierarchy2"/>
    <dgm:cxn modelId="{97CCDF6A-BC2E-411D-AD95-3F30351A38E9}" type="presParOf" srcId="{85E4B310-27FD-4084-9025-BF9CA7060643}" destId="{A8995F52-71C4-4E6E-9058-5234531198CA}" srcOrd="1" destOrd="0" presId="urn:microsoft.com/office/officeart/2005/8/layout/hierarchy2"/>
    <dgm:cxn modelId="{5AE57BDC-6C14-4A27-AFE3-FC27D03C412D}" type="presParOf" srcId="{A8995F52-71C4-4E6E-9058-5234531198CA}" destId="{7EB9011A-7FA3-406E-A9D1-B9E6C95A8437}" srcOrd="0" destOrd="0" presId="urn:microsoft.com/office/officeart/2005/8/layout/hierarchy2"/>
    <dgm:cxn modelId="{A15D2FAE-D181-4094-82B3-B5F3081B9599}" type="presParOf" srcId="{A8995F52-71C4-4E6E-9058-5234531198CA}" destId="{4503C397-60C2-4736-B0B7-7A447C0C43BE}" srcOrd="1" destOrd="0" presId="urn:microsoft.com/office/officeart/2005/8/layout/hierarchy2"/>
    <dgm:cxn modelId="{A23AAF11-C7CF-4B57-8A47-8D8B52520765}" type="presParOf" srcId="{85E4B310-27FD-4084-9025-BF9CA7060643}" destId="{42C11FC2-33E8-417C-BA9E-8D0DF885E2D2}" srcOrd="2" destOrd="0" presId="urn:microsoft.com/office/officeart/2005/8/layout/hierarchy2"/>
    <dgm:cxn modelId="{1876E837-C089-4E45-BF0A-D20D7F3D6B5B}" type="presParOf" srcId="{42C11FC2-33E8-417C-BA9E-8D0DF885E2D2}" destId="{3DD6F8C6-B76D-42E7-8332-71CD2EB47BFD}" srcOrd="0" destOrd="0" presId="urn:microsoft.com/office/officeart/2005/8/layout/hierarchy2"/>
    <dgm:cxn modelId="{7EBC2C86-B37A-448B-98E1-EBAB395F0F4A}" type="presParOf" srcId="{85E4B310-27FD-4084-9025-BF9CA7060643}" destId="{14527DE8-E6A1-4DD9-94C4-C70E7620A911}" srcOrd="3" destOrd="0" presId="urn:microsoft.com/office/officeart/2005/8/layout/hierarchy2"/>
    <dgm:cxn modelId="{18875289-B3CC-41D8-B315-3C38DC81D76A}" type="presParOf" srcId="{14527DE8-E6A1-4DD9-94C4-C70E7620A911}" destId="{0F2C1431-93C2-44F3-B418-25F91BD40C46}" srcOrd="0" destOrd="0" presId="urn:microsoft.com/office/officeart/2005/8/layout/hierarchy2"/>
    <dgm:cxn modelId="{A9D956DC-1006-44A2-B7EF-A1CDCB62FCBF}" type="presParOf" srcId="{14527DE8-E6A1-4DD9-94C4-C70E7620A911}" destId="{4C74E0FA-0B5D-4846-9531-79B0C87F45A4}"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FF59B7-3FB6-4826-BD60-E5461E25186C}"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GB"/>
        </a:p>
      </dgm:t>
    </dgm:pt>
    <dgm:pt modelId="{E87DA004-CB68-4282-B8F8-884DA8F7C2DE}">
      <dgm:prSet phldrT="[Tekst]" custT="1"/>
      <dgm:spPr/>
      <dgm:t>
        <a:bodyPr/>
        <a:lstStyle/>
        <a:p>
          <a:r>
            <a:rPr lang="en-GB" sz="1100" b="0" noProof="0" dirty="0"/>
            <a:t>CEFR A levels: Focus on</a:t>
          </a:r>
          <a:r>
            <a:rPr lang="pl-PL" sz="1100" b="0" noProof="0" dirty="0"/>
            <a:t> </a:t>
          </a:r>
          <a:r>
            <a:rPr lang="en-GB" sz="1100" b="1" noProof="0" dirty="0"/>
            <a:t>simple</a:t>
          </a:r>
          <a:r>
            <a:rPr lang="en-GB" sz="1100" b="0" noProof="0" dirty="0"/>
            <a:t>, </a:t>
          </a:r>
          <a:r>
            <a:rPr lang="en-GB" sz="1100" b="1" noProof="0" dirty="0"/>
            <a:t>short</a:t>
          </a:r>
          <a:r>
            <a:rPr lang="en-GB" sz="1100" b="0" noProof="0" dirty="0"/>
            <a:t> messages </a:t>
          </a:r>
          <a:r>
            <a:rPr lang="pl-PL" sz="1100" b="0" noProof="0" dirty="0"/>
            <a:t>with </a:t>
          </a:r>
          <a:r>
            <a:rPr lang="en-GB" sz="1100" b="1" noProof="0" dirty="0"/>
            <a:t>personal</a:t>
          </a:r>
          <a:r>
            <a:rPr lang="en-GB" sz="1100" b="0" noProof="0" dirty="0"/>
            <a:t> information, hobbies</a:t>
          </a:r>
          <a:r>
            <a:rPr lang="pl-PL" sz="1100" b="0" noProof="0" dirty="0"/>
            <a:t>,</a:t>
          </a:r>
          <a:r>
            <a:rPr lang="en-GB" sz="1100" b="0" noProof="0" dirty="0"/>
            <a:t> or preferences with reference to a dictionary (A1</a:t>
          </a:r>
          <a:r>
            <a:rPr lang="pl-PL" sz="1100" b="0" noProof="0" dirty="0"/>
            <a:t>); </a:t>
          </a:r>
          <a:r>
            <a:rPr lang="en-GB" sz="1100" b="0" noProof="0" dirty="0"/>
            <a:t>postcards, emails</a:t>
          </a:r>
          <a:r>
            <a:rPr lang="pl-PL" sz="1100" b="0" noProof="0" dirty="0"/>
            <a:t>,</a:t>
          </a:r>
          <a:r>
            <a:rPr lang="en-GB" sz="1100" b="0" noProof="0" dirty="0"/>
            <a:t> or text messages on </a:t>
          </a:r>
          <a:r>
            <a:rPr lang="en-US" sz="1100" b="1" dirty="0"/>
            <a:t>routine</a:t>
          </a:r>
          <a:r>
            <a:rPr lang="en-US" sz="1100" dirty="0"/>
            <a:t> activities, invitations, thanks, apologies, arrangements, and confirmations</a:t>
          </a:r>
          <a:r>
            <a:rPr lang="pl-PL" sz="1100" dirty="0"/>
            <a:t> </a:t>
          </a:r>
          <a:r>
            <a:rPr lang="pl-PL" sz="1100" b="0" noProof="0"/>
            <a:t>(A2</a:t>
          </a:r>
          <a:r>
            <a:rPr lang="pl-PL" sz="1100" b="0" noProof="0" dirty="0"/>
            <a:t>)</a:t>
          </a:r>
          <a:r>
            <a:rPr lang="en-GB" sz="1100" b="0" noProof="0" dirty="0"/>
            <a:t> </a:t>
          </a:r>
        </a:p>
      </dgm:t>
    </dgm:pt>
    <dgm:pt modelId="{796B3984-0184-4FB7-ADDF-891EFEF13FCD}" type="parTrans" cxnId="{D60ECB47-B8F0-49D1-BAF6-4E6C273265C3}">
      <dgm:prSet/>
      <dgm:spPr/>
      <dgm:t>
        <a:bodyPr/>
        <a:lstStyle/>
        <a:p>
          <a:endParaRPr lang="en-GB"/>
        </a:p>
      </dgm:t>
    </dgm:pt>
    <dgm:pt modelId="{A0419E26-3225-4758-B9B2-C0FC179AD018}" type="sibTrans" cxnId="{D60ECB47-B8F0-49D1-BAF6-4E6C273265C3}">
      <dgm:prSet/>
      <dgm:spPr/>
      <dgm:t>
        <a:bodyPr/>
        <a:lstStyle/>
        <a:p>
          <a:endParaRPr lang="en-GB"/>
        </a:p>
      </dgm:t>
    </dgm:pt>
    <dgm:pt modelId="{D60D2953-C25A-46EA-8524-F0AF920DA775}">
      <dgm:prSet phldrT="[Tekst]" custT="1"/>
      <dgm:spPr/>
      <dgm:t>
        <a:bodyPr/>
        <a:lstStyle/>
        <a:p>
          <a:r>
            <a:rPr lang="en-GB" sz="1100" b="0" noProof="0" dirty="0"/>
            <a:t>CEFR B levels: Focus on a </a:t>
          </a:r>
          <a:r>
            <a:rPr lang="en-GB" sz="1100" b="1" noProof="0" dirty="0"/>
            <a:t>wider range </a:t>
          </a:r>
          <a:r>
            <a:rPr lang="en-GB" sz="1100" b="0" noProof="0" dirty="0"/>
            <a:t>of correspondence types, e. g. application, transactional or opinion letter/email, giving detailed accounts and expressing thoughts about cultural events (B1); use of </a:t>
          </a:r>
          <a:r>
            <a:rPr lang="en-GB" sz="1100" b="1" noProof="0" dirty="0"/>
            <a:t>formality</a:t>
          </a:r>
          <a:r>
            <a:rPr lang="en-GB" sz="1100" b="0" noProof="0" dirty="0"/>
            <a:t> and </a:t>
          </a:r>
          <a:r>
            <a:rPr lang="en-GB" sz="1100" b="1" noProof="0" dirty="0"/>
            <a:t>conventions</a:t>
          </a:r>
          <a:r>
            <a:rPr lang="en-GB" sz="1100" b="0" noProof="0" dirty="0"/>
            <a:t> appropriate to the context, conveying degrees of </a:t>
          </a:r>
          <a:r>
            <a:rPr lang="en-GB" sz="1100" b="1" noProof="0" dirty="0"/>
            <a:t>emotion</a:t>
          </a:r>
          <a:r>
            <a:rPr lang="en-GB" sz="1100" b="0" noProof="0" dirty="0"/>
            <a:t>, writing non-routine professional letters, </a:t>
          </a:r>
          <a:r>
            <a:rPr lang="en-GB" sz="1100" b="1" noProof="0" dirty="0"/>
            <a:t>fluency</a:t>
          </a:r>
          <a:r>
            <a:rPr lang="en-GB" sz="1100" b="0" noProof="0" dirty="0"/>
            <a:t> and </a:t>
          </a:r>
          <a:r>
            <a:rPr lang="en-GB" sz="1100" b="1" noProof="0" dirty="0"/>
            <a:t>effectiveness</a:t>
          </a:r>
          <a:r>
            <a:rPr lang="en-GB" sz="1100" b="0" noProof="0" dirty="0"/>
            <a:t>, understanding </a:t>
          </a:r>
          <a:r>
            <a:rPr lang="en-GB" sz="1100" b="1" noProof="0" dirty="0"/>
            <a:t>idiomatic</a:t>
          </a:r>
          <a:r>
            <a:rPr lang="en-GB" sz="1100" b="0" noProof="0" dirty="0"/>
            <a:t> </a:t>
          </a:r>
          <a:r>
            <a:rPr lang="en-GB" sz="1100" b="1" noProof="0" dirty="0"/>
            <a:t>expressions</a:t>
          </a:r>
          <a:r>
            <a:rPr lang="en-GB" sz="1100" b="0" noProof="0" dirty="0"/>
            <a:t> and colloquialisms</a:t>
          </a:r>
          <a:r>
            <a:rPr lang="pl-PL" sz="1100" b="0" noProof="0" dirty="0"/>
            <a:t> </a:t>
          </a:r>
          <a:r>
            <a:rPr lang="en-GB" sz="1100" b="0" noProof="0" dirty="0"/>
            <a:t>(B2).</a:t>
          </a:r>
        </a:p>
      </dgm:t>
    </dgm:pt>
    <dgm:pt modelId="{F6746368-3390-4B1D-9C6B-2644E9FD7BAA}" type="parTrans" cxnId="{93341528-9219-48BF-9733-8D2D1FD343B5}">
      <dgm:prSet/>
      <dgm:spPr/>
      <dgm:t>
        <a:bodyPr/>
        <a:lstStyle/>
        <a:p>
          <a:endParaRPr lang="en-GB"/>
        </a:p>
      </dgm:t>
    </dgm:pt>
    <dgm:pt modelId="{7B587AB9-D750-43C6-AA3E-A18B1B89721E}" type="sibTrans" cxnId="{93341528-9219-48BF-9733-8D2D1FD343B5}">
      <dgm:prSet/>
      <dgm:spPr/>
      <dgm:t>
        <a:bodyPr/>
        <a:lstStyle/>
        <a:p>
          <a:endParaRPr lang="en-GB"/>
        </a:p>
      </dgm:t>
    </dgm:pt>
    <dgm:pt modelId="{5F5846DC-BDC6-48DC-8D7D-505A30474A75}">
      <dgm:prSet phldrT="[Tekst]" custT="1"/>
      <dgm:spPr/>
      <dgm:t>
        <a:bodyPr/>
        <a:lstStyle/>
        <a:p>
          <a:r>
            <a:rPr lang="en-GB" sz="1100" b="0" noProof="0" dirty="0"/>
            <a:t>CEFR Pre-A levels: Focus on </a:t>
          </a:r>
          <a:r>
            <a:rPr lang="en-GB" sz="1100" b="1" noProof="0" dirty="0"/>
            <a:t>short</a:t>
          </a:r>
          <a:r>
            <a:rPr lang="en-GB" sz="1100" b="0" noProof="0" dirty="0"/>
            <a:t> phrases with </a:t>
          </a:r>
          <a:r>
            <a:rPr lang="en-GB" sz="1100" b="1" noProof="0" dirty="0"/>
            <a:t>personal</a:t>
          </a:r>
          <a:r>
            <a:rPr lang="en-GB" sz="1100" b="0" noProof="0" dirty="0"/>
            <a:t> information produced with reference to a </a:t>
          </a:r>
          <a:r>
            <a:rPr lang="en-GB" sz="1100" b="1" noProof="0" dirty="0"/>
            <a:t>dictionary</a:t>
          </a:r>
          <a:r>
            <a:rPr lang="pl-PL" sz="1100" b="1" noProof="0" dirty="0"/>
            <a:t>.</a:t>
          </a:r>
          <a:endParaRPr lang="en-GB" sz="1100" b="1" noProof="0" dirty="0"/>
        </a:p>
      </dgm:t>
    </dgm:pt>
    <dgm:pt modelId="{5D65475D-636B-4EE5-9CEC-5ADC7D5C9BD1}" type="parTrans" cxnId="{F9D15E3B-E9BA-485E-8015-F428A68F8B19}">
      <dgm:prSet/>
      <dgm:spPr/>
      <dgm:t>
        <a:bodyPr/>
        <a:lstStyle/>
        <a:p>
          <a:endParaRPr lang="en-US"/>
        </a:p>
      </dgm:t>
    </dgm:pt>
    <dgm:pt modelId="{332D8D63-58A4-464F-A43D-2F0254A5D7A8}" type="sibTrans" cxnId="{F9D15E3B-E9BA-485E-8015-F428A68F8B19}">
      <dgm:prSet/>
      <dgm:spPr/>
      <dgm:t>
        <a:bodyPr/>
        <a:lstStyle/>
        <a:p>
          <a:endParaRPr lang="en-US"/>
        </a:p>
      </dgm:t>
    </dgm:pt>
    <dgm:pt modelId="{319A9831-CA1A-48A2-AAC7-729241027390}">
      <dgm:prSet phldrT="[Tekst]" custT="1"/>
      <dgm:spPr/>
      <dgm:t>
        <a:bodyPr/>
        <a:lstStyle/>
        <a:p>
          <a:r>
            <a:rPr lang="en-GB" sz="1100" b="0" noProof="0" dirty="0"/>
            <a:t>CEFR C levels: Focus on the </a:t>
          </a:r>
          <a:r>
            <a:rPr lang="en-GB" sz="1100" b="1" noProof="0" dirty="0"/>
            <a:t>effectiveness</a:t>
          </a:r>
          <a:r>
            <a:rPr lang="en-GB" sz="1100" b="0" noProof="0" dirty="0"/>
            <a:t>, </a:t>
          </a:r>
          <a:r>
            <a:rPr lang="en-GB" sz="1100" b="1" noProof="0" dirty="0"/>
            <a:t>complexity</a:t>
          </a:r>
          <a:r>
            <a:rPr lang="pl-PL" sz="1100" b="1" noProof="0" dirty="0"/>
            <a:t>,</a:t>
          </a:r>
          <a:r>
            <a:rPr lang="en-GB" sz="1100" b="0" noProof="0" dirty="0"/>
            <a:t> and </a:t>
          </a:r>
          <a:r>
            <a:rPr lang="en-GB" sz="1100" b="1" noProof="0" dirty="0"/>
            <a:t>accuracy</a:t>
          </a:r>
          <a:r>
            <a:rPr lang="en-GB" sz="1100" b="0" noProof="0" dirty="0"/>
            <a:t> of </a:t>
          </a:r>
          <a:r>
            <a:rPr lang="pl-PL" sz="1100" b="0" noProof="0" dirty="0"/>
            <a:t>the </a:t>
          </a:r>
          <a:r>
            <a:rPr lang="en-GB" sz="1100" b="0" noProof="0" dirty="0"/>
            <a:t>information, </a:t>
          </a:r>
          <a:r>
            <a:rPr lang="en-GB" sz="1100" b="1" noProof="0" dirty="0"/>
            <a:t>flexibility</a:t>
          </a:r>
          <a:r>
            <a:rPr lang="en-GB" sz="1100" b="0" noProof="0" dirty="0"/>
            <a:t> of language use (C1)</a:t>
          </a:r>
          <a:r>
            <a:rPr lang="pl-PL" sz="1100" b="0" noProof="0" dirty="0"/>
            <a:t>,</a:t>
          </a:r>
          <a:r>
            <a:rPr lang="en-GB" sz="1100" b="0" noProof="0" dirty="0"/>
            <a:t> and ability to write virtually any type of correspondence in </a:t>
          </a:r>
          <a:r>
            <a:rPr lang="en-GB" sz="1100" b="1" noProof="0" dirty="0"/>
            <a:t>appropriate tone and style </a:t>
          </a:r>
          <a:r>
            <a:rPr lang="en-GB" sz="1100" b="0" noProof="0" dirty="0"/>
            <a:t>(C2).</a:t>
          </a:r>
        </a:p>
      </dgm:t>
    </dgm:pt>
    <dgm:pt modelId="{19D54123-457C-4E69-9D3A-E880894621A5}" type="sibTrans" cxnId="{48BE570D-7034-4117-97CC-96F879470741}">
      <dgm:prSet/>
      <dgm:spPr/>
      <dgm:t>
        <a:bodyPr/>
        <a:lstStyle/>
        <a:p>
          <a:endParaRPr lang="en-GB"/>
        </a:p>
      </dgm:t>
    </dgm:pt>
    <dgm:pt modelId="{8D1367FC-E3EE-465B-A109-3009505A8017}" type="parTrans" cxnId="{48BE570D-7034-4117-97CC-96F879470741}">
      <dgm:prSet/>
      <dgm:spPr/>
      <dgm:t>
        <a:bodyPr/>
        <a:lstStyle/>
        <a:p>
          <a:endParaRPr lang="en-GB"/>
        </a:p>
      </dgm:t>
    </dgm:pt>
    <dgm:pt modelId="{E9320BC9-1BC4-4029-AF0D-BEA97405C19F}" type="pres">
      <dgm:prSet presAssocID="{3DFF59B7-3FB6-4826-BD60-E5461E25186C}" presName="arrowDiagram" presStyleCnt="0">
        <dgm:presLayoutVars>
          <dgm:chMax val="5"/>
          <dgm:dir/>
          <dgm:resizeHandles val="exact"/>
        </dgm:presLayoutVars>
      </dgm:prSet>
      <dgm:spPr/>
    </dgm:pt>
    <dgm:pt modelId="{8A74E0E0-FD24-495C-8753-3994AF408CE6}" type="pres">
      <dgm:prSet presAssocID="{3DFF59B7-3FB6-4826-BD60-E5461E25186C}" presName="arrow" presStyleLbl="bgShp" presStyleIdx="0" presStyleCnt="1" custScaleX="105421" custLinFactNeighborX="671" custLinFactNeighborY="0"/>
      <dgm:spPr/>
    </dgm:pt>
    <dgm:pt modelId="{7E0213C8-E877-4E84-B1BB-F49414C53072}" type="pres">
      <dgm:prSet presAssocID="{3DFF59B7-3FB6-4826-BD60-E5461E25186C}" presName="arrowDiagram4" presStyleCnt="0"/>
      <dgm:spPr/>
    </dgm:pt>
    <dgm:pt modelId="{C2DE0A1F-1C66-420E-B326-CF4019FBC764}" type="pres">
      <dgm:prSet presAssocID="{5F5846DC-BDC6-48DC-8D7D-505A30474A75}" presName="bullet4a" presStyleLbl="node1" presStyleIdx="0" presStyleCnt="4"/>
      <dgm:spPr/>
    </dgm:pt>
    <dgm:pt modelId="{BD2A6000-3751-424A-9508-54146292CD9A}" type="pres">
      <dgm:prSet presAssocID="{5F5846DC-BDC6-48DC-8D7D-505A30474A75}" presName="textBox4a" presStyleLbl="revTx" presStyleIdx="0" presStyleCnt="4" custScaleY="69816" custLinFactNeighborX="1900" custLinFactNeighborY="-22575">
        <dgm:presLayoutVars>
          <dgm:bulletEnabled val="1"/>
        </dgm:presLayoutVars>
      </dgm:prSet>
      <dgm:spPr/>
    </dgm:pt>
    <dgm:pt modelId="{B48399DA-628F-4DEB-B68D-AE41ECE799E8}" type="pres">
      <dgm:prSet presAssocID="{E87DA004-CB68-4282-B8F8-884DA8F7C2DE}" presName="bullet4b" presStyleLbl="node1" presStyleIdx="1" presStyleCnt="4"/>
      <dgm:spPr/>
    </dgm:pt>
    <dgm:pt modelId="{D69D1D8B-9358-465C-B097-69F13327BBD8}" type="pres">
      <dgm:prSet presAssocID="{E87DA004-CB68-4282-B8F8-884DA8F7C2DE}" presName="textBox4b" presStyleLbl="revTx" presStyleIdx="1" presStyleCnt="4" custScaleY="78212" custLinFactNeighborX="1032" custLinFactNeighborY="-11377">
        <dgm:presLayoutVars>
          <dgm:bulletEnabled val="1"/>
        </dgm:presLayoutVars>
      </dgm:prSet>
      <dgm:spPr/>
    </dgm:pt>
    <dgm:pt modelId="{2F5619A9-C19B-444D-A045-8D6E4FE813A4}" type="pres">
      <dgm:prSet presAssocID="{D60D2953-C25A-46EA-8524-F0AF920DA775}" presName="bullet4c" presStyleLbl="node1" presStyleIdx="2" presStyleCnt="4"/>
      <dgm:spPr/>
    </dgm:pt>
    <dgm:pt modelId="{78512E96-92B7-4A88-B93D-77339B12DB6E}" type="pres">
      <dgm:prSet presAssocID="{D60D2953-C25A-46EA-8524-F0AF920DA775}" presName="textBox4c" presStyleLbl="revTx" presStyleIdx="2" presStyleCnt="4" custScaleY="85570" custLinFactNeighborX="3095" custLinFactNeighborY="-15143">
        <dgm:presLayoutVars>
          <dgm:bulletEnabled val="1"/>
        </dgm:presLayoutVars>
      </dgm:prSet>
      <dgm:spPr/>
    </dgm:pt>
    <dgm:pt modelId="{62D7C745-D103-4725-A7D8-619F029B3B49}" type="pres">
      <dgm:prSet presAssocID="{319A9831-CA1A-48A2-AAC7-729241027390}" presName="bullet4d" presStyleLbl="node1" presStyleIdx="3" presStyleCnt="4"/>
      <dgm:spPr/>
    </dgm:pt>
    <dgm:pt modelId="{BE42268C-D83F-46CB-B0FA-7ED375B3E0E8}" type="pres">
      <dgm:prSet presAssocID="{319A9831-CA1A-48A2-AAC7-729241027390}" presName="textBox4d" presStyleLbl="revTx" presStyleIdx="3" presStyleCnt="4">
        <dgm:presLayoutVars>
          <dgm:bulletEnabled val="1"/>
        </dgm:presLayoutVars>
      </dgm:prSet>
      <dgm:spPr/>
    </dgm:pt>
  </dgm:ptLst>
  <dgm:cxnLst>
    <dgm:cxn modelId="{48BE570D-7034-4117-97CC-96F879470741}" srcId="{3DFF59B7-3FB6-4826-BD60-E5461E25186C}" destId="{319A9831-CA1A-48A2-AAC7-729241027390}" srcOrd="3" destOrd="0" parTransId="{8D1367FC-E3EE-465B-A109-3009505A8017}" sibTransId="{19D54123-457C-4E69-9D3A-E880894621A5}"/>
    <dgm:cxn modelId="{35D29311-1E12-4118-B4B9-B39A427789BE}" type="presOf" srcId="{3DFF59B7-3FB6-4826-BD60-E5461E25186C}" destId="{E9320BC9-1BC4-4029-AF0D-BEA97405C19F}" srcOrd="0" destOrd="0" presId="urn:microsoft.com/office/officeart/2005/8/layout/arrow2"/>
    <dgm:cxn modelId="{48126B1D-BE2D-46A5-B13E-402CDE4DFA40}" type="presOf" srcId="{E87DA004-CB68-4282-B8F8-884DA8F7C2DE}" destId="{D69D1D8B-9358-465C-B097-69F13327BBD8}" srcOrd="0" destOrd="0" presId="urn:microsoft.com/office/officeart/2005/8/layout/arrow2"/>
    <dgm:cxn modelId="{93341528-9219-48BF-9733-8D2D1FD343B5}" srcId="{3DFF59B7-3FB6-4826-BD60-E5461E25186C}" destId="{D60D2953-C25A-46EA-8524-F0AF920DA775}" srcOrd="2" destOrd="0" parTransId="{F6746368-3390-4B1D-9C6B-2644E9FD7BAA}" sibTransId="{7B587AB9-D750-43C6-AA3E-A18B1B89721E}"/>
    <dgm:cxn modelId="{F9D15E3B-E9BA-485E-8015-F428A68F8B19}" srcId="{3DFF59B7-3FB6-4826-BD60-E5461E25186C}" destId="{5F5846DC-BDC6-48DC-8D7D-505A30474A75}" srcOrd="0" destOrd="0" parTransId="{5D65475D-636B-4EE5-9CEC-5ADC7D5C9BD1}" sibTransId="{332D8D63-58A4-464F-A43D-2F0254A5D7A8}"/>
    <dgm:cxn modelId="{D60ECB47-B8F0-49D1-BAF6-4E6C273265C3}" srcId="{3DFF59B7-3FB6-4826-BD60-E5461E25186C}" destId="{E87DA004-CB68-4282-B8F8-884DA8F7C2DE}" srcOrd="1" destOrd="0" parTransId="{796B3984-0184-4FB7-ADDF-891EFEF13FCD}" sibTransId="{A0419E26-3225-4758-B9B2-C0FC179AD018}"/>
    <dgm:cxn modelId="{7BD94257-8A2D-438C-8FF6-5A968FD4B8E7}" type="presOf" srcId="{319A9831-CA1A-48A2-AAC7-729241027390}" destId="{BE42268C-D83F-46CB-B0FA-7ED375B3E0E8}" srcOrd="0" destOrd="0" presId="urn:microsoft.com/office/officeart/2005/8/layout/arrow2"/>
    <dgm:cxn modelId="{10087582-B5A4-4644-BB26-CFE2B39DAF5A}" type="presOf" srcId="{5F5846DC-BDC6-48DC-8D7D-505A30474A75}" destId="{BD2A6000-3751-424A-9508-54146292CD9A}" srcOrd="0" destOrd="0" presId="urn:microsoft.com/office/officeart/2005/8/layout/arrow2"/>
    <dgm:cxn modelId="{E3025AB1-6AB8-43BE-9F56-55806B46499D}" type="presOf" srcId="{D60D2953-C25A-46EA-8524-F0AF920DA775}" destId="{78512E96-92B7-4A88-B93D-77339B12DB6E}" srcOrd="0" destOrd="0" presId="urn:microsoft.com/office/officeart/2005/8/layout/arrow2"/>
    <dgm:cxn modelId="{997A8645-D9A3-4B9A-A765-2A8BF79CB764}" type="presParOf" srcId="{E9320BC9-1BC4-4029-AF0D-BEA97405C19F}" destId="{8A74E0E0-FD24-495C-8753-3994AF408CE6}" srcOrd="0" destOrd="0" presId="urn:microsoft.com/office/officeart/2005/8/layout/arrow2"/>
    <dgm:cxn modelId="{C16DFD93-2202-4AE7-9494-5383C0F537A9}" type="presParOf" srcId="{E9320BC9-1BC4-4029-AF0D-BEA97405C19F}" destId="{7E0213C8-E877-4E84-B1BB-F49414C53072}" srcOrd="1" destOrd="0" presId="urn:microsoft.com/office/officeart/2005/8/layout/arrow2"/>
    <dgm:cxn modelId="{70C05C86-FD2D-4D64-B0EE-4B643DAADAB0}" type="presParOf" srcId="{7E0213C8-E877-4E84-B1BB-F49414C53072}" destId="{C2DE0A1F-1C66-420E-B326-CF4019FBC764}" srcOrd="0" destOrd="0" presId="urn:microsoft.com/office/officeart/2005/8/layout/arrow2"/>
    <dgm:cxn modelId="{725C786B-BA26-4707-9D37-335FFA066E53}" type="presParOf" srcId="{7E0213C8-E877-4E84-B1BB-F49414C53072}" destId="{BD2A6000-3751-424A-9508-54146292CD9A}" srcOrd="1" destOrd="0" presId="urn:microsoft.com/office/officeart/2005/8/layout/arrow2"/>
    <dgm:cxn modelId="{1664325F-6D98-4768-B6D1-2494DE817E12}" type="presParOf" srcId="{7E0213C8-E877-4E84-B1BB-F49414C53072}" destId="{B48399DA-628F-4DEB-B68D-AE41ECE799E8}" srcOrd="2" destOrd="0" presId="urn:microsoft.com/office/officeart/2005/8/layout/arrow2"/>
    <dgm:cxn modelId="{6B60C0BC-3E9A-43EA-ABF9-3A52EB6C2436}" type="presParOf" srcId="{7E0213C8-E877-4E84-B1BB-F49414C53072}" destId="{D69D1D8B-9358-465C-B097-69F13327BBD8}" srcOrd="3" destOrd="0" presId="urn:microsoft.com/office/officeart/2005/8/layout/arrow2"/>
    <dgm:cxn modelId="{064236F7-4915-4582-B2BF-3E08D2C80266}" type="presParOf" srcId="{7E0213C8-E877-4E84-B1BB-F49414C53072}" destId="{2F5619A9-C19B-444D-A045-8D6E4FE813A4}" srcOrd="4" destOrd="0" presId="urn:microsoft.com/office/officeart/2005/8/layout/arrow2"/>
    <dgm:cxn modelId="{0F7DF482-DFC5-4B9C-AF5B-D699D62912F5}" type="presParOf" srcId="{7E0213C8-E877-4E84-B1BB-F49414C53072}" destId="{78512E96-92B7-4A88-B93D-77339B12DB6E}" srcOrd="5" destOrd="0" presId="urn:microsoft.com/office/officeart/2005/8/layout/arrow2"/>
    <dgm:cxn modelId="{F9BB8BBA-4DC4-4FC1-8231-CC290818867B}" type="presParOf" srcId="{7E0213C8-E877-4E84-B1BB-F49414C53072}" destId="{62D7C745-D103-4725-A7D8-619F029B3B49}" srcOrd="6" destOrd="0" presId="urn:microsoft.com/office/officeart/2005/8/layout/arrow2"/>
    <dgm:cxn modelId="{6CB69366-2A24-4DFB-A18C-E6556802C5FE}" type="presParOf" srcId="{7E0213C8-E877-4E84-B1BB-F49414C53072}" destId="{BE42268C-D83F-46CB-B0FA-7ED375B3E0E8}"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DFF59B7-3FB6-4826-BD60-E5461E25186C}"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GB"/>
        </a:p>
      </dgm:t>
    </dgm:pt>
    <dgm:pt modelId="{E87DA004-CB68-4282-B8F8-884DA8F7C2DE}">
      <dgm:prSet phldrT="[Tekst]" custT="1"/>
      <dgm:spPr/>
      <dgm:t>
        <a:bodyPr/>
        <a:lstStyle/>
        <a:p>
          <a:r>
            <a:rPr lang="en-GB" sz="1200" b="0" noProof="0" dirty="0">
              <a:solidFill>
                <a:schemeClr val="tx1"/>
              </a:solidFill>
            </a:rPr>
            <a:t>CEFR A levels: Focus on </a:t>
          </a:r>
          <a:r>
            <a:rPr lang="en-GB" sz="1200" b="1" noProof="0" dirty="0">
              <a:solidFill>
                <a:schemeClr val="tx1"/>
              </a:solidFill>
            </a:rPr>
            <a:t>simple</a:t>
          </a:r>
          <a:r>
            <a:rPr lang="en-GB" sz="1200" b="0" noProof="0" dirty="0">
              <a:solidFill>
                <a:schemeClr val="tx1"/>
              </a:solidFill>
            </a:rPr>
            <a:t>, </a:t>
          </a:r>
          <a:r>
            <a:rPr lang="en-GB" sz="1200" b="1" noProof="0" dirty="0">
              <a:solidFill>
                <a:schemeClr val="tx1"/>
              </a:solidFill>
            </a:rPr>
            <a:t>short</a:t>
          </a:r>
          <a:r>
            <a:rPr lang="en-GB" sz="1200" b="0" noProof="0" dirty="0">
              <a:solidFill>
                <a:schemeClr val="tx1"/>
              </a:solidFill>
            </a:rPr>
            <a:t> messages e. g. registration forms or information about time of arrival at a place (A1); taking short messages related to areas of </a:t>
          </a:r>
          <a:r>
            <a:rPr lang="en-GB" sz="1200" b="1" noProof="0" dirty="0">
              <a:solidFill>
                <a:schemeClr val="tx1"/>
              </a:solidFill>
            </a:rPr>
            <a:t>immediate</a:t>
          </a:r>
          <a:r>
            <a:rPr lang="en-GB" sz="1200" b="0" noProof="0" dirty="0">
              <a:solidFill>
                <a:schemeClr val="tx1"/>
              </a:solidFill>
            </a:rPr>
            <a:t> </a:t>
          </a:r>
          <a:r>
            <a:rPr lang="en-GB" sz="1200" b="1" noProof="0" dirty="0">
              <a:solidFill>
                <a:schemeClr val="tx1"/>
              </a:solidFill>
            </a:rPr>
            <a:t>need</a:t>
          </a:r>
          <a:r>
            <a:rPr lang="en-GB" sz="1200" b="0" noProof="0" dirty="0">
              <a:solidFill>
                <a:schemeClr val="tx1"/>
              </a:solidFill>
            </a:rPr>
            <a:t> if it is possible to ask for repetition or reformulation (A2).</a:t>
          </a:r>
        </a:p>
      </dgm:t>
    </dgm:pt>
    <dgm:pt modelId="{796B3984-0184-4FB7-ADDF-891EFEF13FCD}" type="parTrans" cxnId="{D60ECB47-B8F0-49D1-BAF6-4E6C273265C3}">
      <dgm:prSet/>
      <dgm:spPr/>
      <dgm:t>
        <a:bodyPr/>
        <a:lstStyle/>
        <a:p>
          <a:endParaRPr lang="en-GB"/>
        </a:p>
      </dgm:t>
    </dgm:pt>
    <dgm:pt modelId="{A0419E26-3225-4758-B9B2-C0FC179AD018}" type="sibTrans" cxnId="{D60ECB47-B8F0-49D1-BAF6-4E6C273265C3}">
      <dgm:prSet/>
      <dgm:spPr/>
      <dgm:t>
        <a:bodyPr/>
        <a:lstStyle/>
        <a:p>
          <a:endParaRPr lang="en-GB"/>
        </a:p>
      </dgm:t>
    </dgm:pt>
    <dgm:pt modelId="{D60D2953-C25A-46EA-8524-F0AF920DA775}">
      <dgm:prSet phldrT="[Tekst]" custT="1"/>
      <dgm:spPr/>
      <dgm:t>
        <a:bodyPr/>
        <a:lstStyle/>
        <a:p>
          <a:r>
            <a:rPr lang="en-GB" sz="1200" b="0" noProof="0" dirty="0">
              <a:solidFill>
                <a:schemeClr val="tx1"/>
              </a:solidFill>
            </a:rPr>
            <a:t>CEFR B levels: Focus on taking routine messages in a personal, professional or academic context and writing notes on the phone or related to information of immediate relevance getting across relevant for the language user points (B1); taking complex notes in personal, professional academic context if asking for clarification is possible (B2).</a:t>
          </a:r>
        </a:p>
      </dgm:t>
    </dgm:pt>
    <dgm:pt modelId="{F6746368-3390-4B1D-9C6B-2644E9FD7BAA}" type="parTrans" cxnId="{93341528-9219-48BF-9733-8D2D1FD343B5}">
      <dgm:prSet/>
      <dgm:spPr/>
      <dgm:t>
        <a:bodyPr/>
        <a:lstStyle/>
        <a:p>
          <a:endParaRPr lang="en-GB"/>
        </a:p>
      </dgm:t>
    </dgm:pt>
    <dgm:pt modelId="{7B587AB9-D750-43C6-AA3E-A18B1B89721E}" type="sibTrans" cxnId="{93341528-9219-48BF-9733-8D2D1FD343B5}">
      <dgm:prSet/>
      <dgm:spPr/>
      <dgm:t>
        <a:bodyPr/>
        <a:lstStyle/>
        <a:p>
          <a:endParaRPr lang="en-GB"/>
        </a:p>
      </dgm:t>
    </dgm:pt>
    <dgm:pt modelId="{5F5846DC-BDC6-48DC-8D7D-505A30474A75}">
      <dgm:prSet phldrT="[Tekst]" custT="1"/>
      <dgm:spPr/>
      <dgm:t>
        <a:bodyPr/>
        <a:lstStyle/>
        <a:p>
          <a:r>
            <a:rPr lang="en-GB" sz="1200" b="0" noProof="0" dirty="0">
              <a:solidFill>
                <a:schemeClr val="tx1"/>
              </a:solidFill>
            </a:rPr>
            <a:t>CEFR Pre-A levels: Focus on </a:t>
          </a:r>
          <a:r>
            <a:rPr lang="en-GB" sz="1200" b="1" noProof="0" dirty="0">
              <a:solidFill>
                <a:schemeClr val="tx1"/>
              </a:solidFill>
            </a:rPr>
            <a:t>very</a:t>
          </a:r>
          <a:r>
            <a:rPr lang="en-GB" sz="1200" b="0" noProof="0" dirty="0">
              <a:solidFill>
                <a:schemeClr val="tx1"/>
              </a:solidFill>
            </a:rPr>
            <a:t> </a:t>
          </a:r>
          <a:r>
            <a:rPr lang="en-GB" sz="1200" b="1" noProof="0" dirty="0">
              <a:solidFill>
                <a:schemeClr val="tx1"/>
              </a:solidFill>
            </a:rPr>
            <a:t>simple</a:t>
          </a:r>
          <a:r>
            <a:rPr lang="en-GB" sz="1200" b="0" noProof="0" dirty="0">
              <a:solidFill>
                <a:schemeClr val="tx1"/>
              </a:solidFill>
            </a:rPr>
            <a:t> registration forms with personal details such as name, nationality or address.</a:t>
          </a:r>
          <a:endParaRPr lang="en-GB" sz="1200" b="1" noProof="0" dirty="0">
            <a:solidFill>
              <a:schemeClr val="tx1"/>
            </a:solidFill>
          </a:endParaRPr>
        </a:p>
      </dgm:t>
    </dgm:pt>
    <dgm:pt modelId="{5D65475D-636B-4EE5-9CEC-5ADC7D5C9BD1}" type="parTrans" cxnId="{F9D15E3B-E9BA-485E-8015-F428A68F8B19}">
      <dgm:prSet/>
      <dgm:spPr/>
      <dgm:t>
        <a:bodyPr/>
        <a:lstStyle/>
        <a:p>
          <a:endParaRPr lang="en-US"/>
        </a:p>
      </dgm:t>
    </dgm:pt>
    <dgm:pt modelId="{332D8D63-58A4-464F-A43D-2F0254A5D7A8}" type="sibTrans" cxnId="{F9D15E3B-E9BA-485E-8015-F428A68F8B19}">
      <dgm:prSet/>
      <dgm:spPr/>
      <dgm:t>
        <a:bodyPr/>
        <a:lstStyle/>
        <a:p>
          <a:endParaRPr lang="en-US"/>
        </a:p>
      </dgm:t>
    </dgm:pt>
    <dgm:pt modelId="{319A9831-CA1A-48A2-AAC7-729241027390}">
      <dgm:prSet phldrT="[Tekst]" custT="1"/>
      <dgm:spPr/>
      <dgm:t>
        <a:bodyPr/>
        <a:lstStyle/>
        <a:p>
          <a:r>
            <a:rPr lang="en-GB" sz="1200" b="0" noProof="0" dirty="0">
              <a:solidFill>
                <a:schemeClr val="tx1"/>
              </a:solidFill>
            </a:rPr>
            <a:t>CEFR C levels: No descriptors available, see B2.</a:t>
          </a:r>
        </a:p>
      </dgm:t>
    </dgm:pt>
    <dgm:pt modelId="{19D54123-457C-4E69-9D3A-E880894621A5}" type="sibTrans" cxnId="{48BE570D-7034-4117-97CC-96F879470741}">
      <dgm:prSet/>
      <dgm:spPr/>
      <dgm:t>
        <a:bodyPr/>
        <a:lstStyle/>
        <a:p>
          <a:endParaRPr lang="en-GB"/>
        </a:p>
      </dgm:t>
    </dgm:pt>
    <dgm:pt modelId="{8D1367FC-E3EE-465B-A109-3009505A8017}" type="parTrans" cxnId="{48BE570D-7034-4117-97CC-96F879470741}">
      <dgm:prSet/>
      <dgm:spPr/>
      <dgm:t>
        <a:bodyPr/>
        <a:lstStyle/>
        <a:p>
          <a:endParaRPr lang="en-GB"/>
        </a:p>
      </dgm:t>
    </dgm:pt>
    <dgm:pt modelId="{E9320BC9-1BC4-4029-AF0D-BEA97405C19F}" type="pres">
      <dgm:prSet presAssocID="{3DFF59B7-3FB6-4826-BD60-E5461E25186C}" presName="arrowDiagram" presStyleCnt="0">
        <dgm:presLayoutVars>
          <dgm:chMax val="5"/>
          <dgm:dir/>
          <dgm:resizeHandles val="exact"/>
        </dgm:presLayoutVars>
      </dgm:prSet>
      <dgm:spPr/>
    </dgm:pt>
    <dgm:pt modelId="{8A74E0E0-FD24-495C-8753-3994AF408CE6}" type="pres">
      <dgm:prSet presAssocID="{3DFF59B7-3FB6-4826-BD60-E5461E25186C}" presName="arrow" presStyleLbl="bgShp" presStyleIdx="0" presStyleCnt="1" custScaleX="68582"/>
      <dgm:spPr/>
    </dgm:pt>
    <dgm:pt modelId="{7E0213C8-E877-4E84-B1BB-F49414C53072}" type="pres">
      <dgm:prSet presAssocID="{3DFF59B7-3FB6-4826-BD60-E5461E25186C}" presName="arrowDiagram4" presStyleCnt="0"/>
      <dgm:spPr/>
    </dgm:pt>
    <dgm:pt modelId="{C2DE0A1F-1C66-420E-B326-CF4019FBC764}" type="pres">
      <dgm:prSet presAssocID="{5F5846DC-BDC6-48DC-8D7D-505A30474A75}" presName="bullet4a" presStyleLbl="node1" presStyleIdx="0" presStyleCnt="4"/>
      <dgm:spPr/>
    </dgm:pt>
    <dgm:pt modelId="{BD2A6000-3751-424A-9508-54146292CD9A}" type="pres">
      <dgm:prSet presAssocID="{5F5846DC-BDC6-48DC-8D7D-505A30474A75}" presName="textBox4a" presStyleLbl="revTx" presStyleIdx="0" presStyleCnt="4">
        <dgm:presLayoutVars>
          <dgm:bulletEnabled val="1"/>
        </dgm:presLayoutVars>
      </dgm:prSet>
      <dgm:spPr/>
    </dgm:pt>
    <dgm:pt modelId="{B48399DA-628F-4DEB-B68D-AE41ECE799E8}" type="pres">
      <dgm:prSet presAssocID="{E87DA004-CB68-4282-B8F8-884DA8F7C2DE}" presName="bullet4b" presStyleLbl="node1" presStyleIdx="1" presStyleCnt="4"/>
      <dgm:spPr/>
    </dgm:pt>
    <dgm:pt modelId="{D69D1D8B-9358-465C-B097-69F13327BBD8}" type="pres">
      <dgm:prSet presAssocID="{E87DA004-CB68-4282-B8F8-884DA8F7C2DE}" presName="textBox4b" presStyleLbl="revTx" presStyleIdx="1" presStyleCnt="4">
        <dgm:presLayoutVars>
          <dgm:bulletEnabled val="1"/>
        </dgm:presLayoutVars>
      </dgm:prSet>
      <dgm:spPr/>
    </dgm:pt>
    <dgm:pt modelId="{2F5619A9-C19B-444D-A045-8D6E4FE813A4}" type="pres">
      <dgm:prSet presAssocID="{D60D2953-C25A-46EA-8524-F0AF920DA775}" presName="bullet4c" presStyleLbl="node1" presStyleIdx="2" presStyleCnt="4"/>
      <dgm:spPr/>
    </dgm:pt>
    <dgm:pt modelId="{78512E96-92B7-4A88-B93D-77339B12DB6E}" type="pres">
      <dgm:prSet presAssocID="{D60D2953-C25A-46EA-8524-F0AF920DA775}" presName="textBox4c" presStyleLbl="revTx" presStyleIdx="2" presStyleCnt="4">
        <dgm:presLayoutVars>
          <dgm:bulletEnabled val="1"/>
        </dgm:presLayoutVars>
      </dgm:prSet>
      <dgm:spPr/>
    </dgm:pt>
    <dgm:pt modelId="{62D7C745-D103-4725-A7D8-619F029B3B49}" type="pres">
      <dgm:prSet presAssocID="{319A9831-CA1A-48A2-AAC7-729241027390}" presName="bullet4d" presStyleLbl="node1" presStyleIdx="3" presStyleCnt="4"/>
      <dgm:spPr/>
    </dgm:pt>
    <dgm:pt modelId="{BE42268C-D83F-46CB-B0FA-7ED375B3E0E8}" type="pres">
      <dgm:prSet presAssocID="{319A9831-CA1A-48A2-AAC7-729241027390}" presName="textBox4d" presStyleLbl="revTx" presStyleIdx="3" presStyleCnt="4">
        <dgm:presLayoutVars>
          <dgm:bulletEnabled val="1"/>
        </dgm:presLayoutVars>
      </dgm:prSet>
      <dgm:spPr/>
    </dgm:pt>
  </dgm:ptLst>
  <dgm:cxnLst>
    <dgm:cxn modelId="{48BE570D-7034-4117-97CC-96F879470741}" srcId="{3DFF59B7-3FB6-4826-BD60-E5461E25186C}" destId="{319A9831-CA1A-48A2-AAC7-729241027390}" srcOrd="3" destOrd="0" parTransId="{8D1367FC-E3EE-465B-A109-3009505A8017}" sibTransId="{19D54123-457C-4E69-9D3A-E880894621A5}"/>
    <dgm:cxn modelId="{35D29311-1E12-4118-B4B9-B39A427789BE}" type="presOf" srcId="{3DFF59B7-3FB6-4826-BD60-E5461E25186C}" destId="{E9320BC9-1BC4-4029-AF0D-BEA97405C19F}" srcOrd="0" destOrd="0" presId="urn:microsoft.com/office/officeart/2005/8/layout/arrow2"/>
    <dgm:cxn modelId="{48126B1D-BE2D-46A5-B13E-402CDE4DFA40}" type="presOf" srcId="{E87DA004-CB68-4282-B8F8-884DA8F7C2DE}" destId="{D69D1D8B-9358-465C-B097-69F13327BBD8}" srcOrd="0" destOrd="0" presId="urn:microsoft.com/office/officeart/2005/8/layout/arrow2"/>
    <dgm:cxn modelId="{93341528-9219-48BF-9733-8D2D1FD343B5}" srcId="{3DFF59B7-3FB6-4826-BD60-E5461E25186C}" destId="{D60D2953-C25A-46EA-8524-F0AF920DA775}" srcOrd="2" destOrd="0" parTransId="{F6746368-3390-4B1D-9C6B-2644E9FD7BAA}" sibTransId="{7B587AB9-D750-43C6-AA3E-A18B1B89721E}"/>
    <dgm:cxn modelId="{F9D15E3B-E9BA-485E-8015-F428A68F8B19}" srcId="{3DFF59B7-3FB6-4826-BD60-E5461E25186C}" destId="{5F5846DC-BDC6-48DC-8D7D-505A30474A75}" srcOrd="0" destOrd="0" parTransId="{5D65475D-636B-4EE5-9CEC-5ADC7D5C9BD1}" sibTransId="{332D8D63-58A4-464F-A43D-2F0254A5D7A8}"/>
    <dgm:cxn modelId="{D60ECB47-B8F0-49D1-BAF6-4E6C273265C3}" srcId="{3DFF59B7-3FB6-4826-BD60-E5461E25186C}" destId="{E87DA004-CB68-4282-B8F8-884DA8F7C2DE}" srcOrd="1" destOrd="0" parTransId="{796B3984-0184-4FB7-ADDF-891EFEF13FCD}" sibTransId="{A0419E26-3225-4758-B9B2-C0FC179AD018}"/>
    <dgm:cxn modelId="{7BD94257-8A2D-438C-8FF6-5A968FD4B8E7}" type="presOf" srcId="{319A9831-CA1A-48A2-AAC7-729241027390}" destId="{BE42268C-D83F-46CB-B0FA-7ED375B3E0E8}" srcOrd="0" destOrd="0" presId="urn:microsoft.com/office/officeart/2005/8/layout/arrow2"/>
    <dgm:cxn modelId="{10087582-B5A4-4644-BB26-CFE2B39DAF5A}" type="presOf" srcId="{5F5846DC-BDC6-48DC-8D7D-505A30474A75}" destId="{BD2A6000-3751-424A-9508-54146292CD9A}" srcOrd="0" destOrd="0" presId="urn:microsoft.com/office/officeart/2005/8/layout/arrow2"/>
    <dgm:cxn modelId="{E3025AB1-6AB8-43BE-9F56-55806B46499D}" type="presOf" srcId="{D60D2953-C25A-46EA-8524-F0AF920DA775}" destId="{78512E96-92B7-4A88-B93D-77339B12DB6E}" srcOrd="0" destOrd="0" presId="urn:microsoft.com/office/officeart/2005/8/layout/arrow2"/>
    <dgm:cxn modelId="{997A8645-D9A3-4B9A-A765-2A8BF79CB764}" type="presParOf" srcId="{E9320BC9-1BC4-4029-AF0D-BEA97405C19F}" destId="{8A74E0E0-FD24-495C-8753-3994AF408CE6}" srcOrd="0" destOrd="0" presId="urn:microsoft.com/office/officeart/2005/8/layout/arrow2"/>
    <dgm:cxn modelId="{C16DFD93-2202-4AE7-9494-5383C0F537A9}" type="presParOf" srcId="{E9320BC9-1BC4-4029-AF0D-BEA97405C19F}" destId="{7E0213C8-E877-4E84-B1BB-F49414C53072}" srcOrd="1" destOrd="0" presId="urn:microsoft.com/office/officeart/2005/8/layout/arrow2"/>
    <dgm:cxn modelId="{70C05C86-FD2D-4D64-B0EE-4B643DAADAB0}" type="presParOf" srcId="{7E0213C8-E877-4E84-B1BB-F49414C53072}" destId="{C2DE0A1F-1C66-420E-B326-CF4019FBC764}" srcOrd="0" destOrd="0" presId="urn:microsoft.com/office/officeart/2005/8/layout/arrow2"/>
    <dgm:cxn modelId="{725C786B-BA26-4707-9D37-335FFA066E53}" type="presParOf" srcId="{7E0213C8-E877-4E84-B1BB-F49414C53072}" destId="{BD2A6000-3751-424A-9508-54146292CD9A}" srcOrd="1" destOrd="0" presId="urn:microsoft.com/office/officeart/2005/8/layout/arrow2"/>
    <dgm:cxn modelId="{1664325F-6D98-4768-B6D1-2494DE817E12}" type="presParOf" srcId="{7E0213C8-E877-4E84-B1BB-F49414C53072}" destId="{B48399DA-628F-4DEB-B68D-AE41ECE799E8}" srcOrd="2" destOrd="0" presId="urn:microsoft.com/office/officeart/2005/8/layout/arrow2"/>
    <dgm:cxn modelId="{6B60C0BC-3E9A-43EA-ABF9-3A52EB6C2436}" type="presParOf" srcId="{7E0213C8-E877-4E84-B1BB-F49414C53072}" destId="{D69D1D8B-9358-465C-B097-69F13327BBD8}" srcOrd="3" destOrd="0" presId="urn:microsoft.com/office/officeart/2005/8/layout/arrow2"/>
    <dgm:cxn modelId="{064236F7-4915-4582-B2BF-3E08D2C80266}" type="presParOf" srcId="{7E0213C8-E877-4E84-B1BB-F49414C53072}" destId="{2F5619A9-C19B-444D-A045-8D6E4FE813A4}" srcOrd="4" destOrd="0" presId="urn:microsoft.com/office/officeart/2005/8/layout/arrow2"/>
    <dgm:cxn modelId="{0F7DF482-DFC5-4B9C-AF5B-D699D62912F5}" type="presParOf" srcId="{7E0213C8-E877-4E84-B1BB-F49414C53072}" destId="{78512E96-92B7-4A88-B93D-77339B12DB6E}" srcOrd="5" destOrd="0" presId="urn:microsoft.com/office/officeart/2005/8/layout/arrow2"/>
    <dgm:cxn modelId="{F9BB8BBA-4DC4-4FC1-8231-CC290818867B}" type="presParOf" srcId="{7E0213C8-E877-4E84-B1BB-F49414C53072}" destId="{62D7C745-D103-4725-A7D8-619F029B3B49}" srcOrd="6" destOrd="0" presId="urn:microsoft.com/office/officeart/2005/8/layout/arrow2"/>
    <dgm:cxn modelId="{6CB69366-2A24-4DFB-A18C-E6556802C5FE}" type="presParOf" srcId="{7E0213C8-E877-4E84-B1BB-F49414C53072}" destId="{BE42268C-D83F-46CB-B0FA-7ED375B3E0E8}"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577235-B83A-46A0-A537-23CA842E811F}">
      <dsp:nvSpPr>
        <dsp:cNvPr id="0" name=""/>
        <dsp:cNvSpPr/>
      </dsp:nvSpPr>
      <dsp:spPr>
        <a:xfrm>
          <a:off x="605580" y="1122355"/>
          <a:ext cx="3899569" cy="1949784"/>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l-PL" sz="1600" kern="1200" noProof="0" dirty="0"/>
            <a:t>Overall </a:t>
          </a:r>
          <a:r>
            <a:rPr lang="en-GB" sz="1600" kern="1200" noProof="0" dirty="0"/>
            <a:t>Written Interaction</a:t>
          </a:r>
        </a:p>
      </dsp:txBody>
      <dsp:txXfrm>
        <a:off x="662687" y="1179462"/>
        <a:ext cx="3785355" cy="1835570"/>
      </dsp:txXfrm>
    </dsp:sp>
    <dsp:sp modelId="{C388C05F-A613-4740-B302-208D9949997F}">
      <dsp:nvSpPr>
        <dsp:cNvPr id="0" name=""/>
        <dsp:cNvSpPr/>
      </dsp:nvSpPr>
      <dsp:spPr>
        <a:xfrm rot="19457599">
          <a:off x="4324597" y="1494848"/>
          <a:ext cx="1920933" cy="83671"/>
        </a:xfrm>
        <a:custGeom>
          <a:avLst/>
          <a:gdLst/>
          <a:ahLst/>
          <a:cxnLst/>
          <a:rect l="0" t="0" r="0" b="0"/>
          <a:pathLst>
            <a:path>
              <a:moveTo>
                <a:pt x="0" y="41835"/>
              </a:moveTo>
              <a:lnTo>
                <a:pt x="1920933" y="41835"/>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GB" sz="600" kern="1200" noProof="0" dirty="0"/>
        </a:p>
      </dsp:txBody>
      <dsp:txXfrm>
        <a:off x="5237040" y="1488661"/>
        <a:ext cx="96046" cy="96046"/>
      </dsp:txXfrm>
    </dsp:sp>
    <dsp:sp modelId="{7EB9011A-7FA3-406E-A9D1-B9E6C95A8437}">
      <dsp:nvSpPr>
        <dsp:cNvPr id="0" name=""/>
        <dsp:cNvSpPr/>
      </dsp:nvSpPr>
      <dsp:spPr>
        <a:xfrm>
          <a:off x="6064977" y="1228"/>
          <a:ext cx="3899569" cy="1949784"/>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noProof="0" dirty="0"/>
            <a:t>Correspondence</a:t>
          </a:r>
        </a:p>
      </dsp:txBody>
      <dsp:txXfrm>
        <a:off x="6122084" y="58335"/>
        <a:ext cx="3785355" cy="1835570"/>
      </dsp:txXfrm>
    </dsp:sp>
    <dsp:sp modelId="{42C11FC2-33E8-417C-BA9E-8D0DF885E2D2}">
      <dsp:nvSpPr>
        <dsp:cNvPr id="0" name=""/>
        <dsp:cNvSpPr/>
      </dsp:nvSpPr>
      <dsp:spPr>
        <a:xfrm rot="2142401">
          <a:off x="4324597" y="2615974"/>
          <a:ext cx="1920933" cy="83671"/>
        </a:xfrm>
        <a:custGeom>
          <a:avLst/>
          <a:gdLst/>
          <a:ahLst/>
          <a:cxnLst/>
          <a:rect l="0" t="0" r="0" b="0"/>
          <a:pathLst>
            <a:path>
              <a:moveTo>
                <a:pt x="0" y="41835"/>
              </a:moveTo>
              <a:lnTo>
                <a:pt x="1920933" y="41835"/>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GB" sz="600" kern="1200" noProof="0" dirty="0"/>
        </a:p>
      </dsp:txBody>
      <dsp:txXfrm>
        <a:off x="5237040" y="2609787"/>
        <a:ext cx="96046" cy="96046"/>
      </dsp:txXfrm>
    </dsp:sp>
    <dsp:sp modelId="{0F2C1431-93C2-44F3-B418-25F91BD40C46}">
      <dsp:nvSpPr>
        <dsp:cNvPr id="0" name=""/>
        <dsp:cNvSpPr/>
      </dsp:nvSpPr>
      <dsp:spPr>
        <a:xfrm>
          <a:off x="6064977" y="2243481"/>
          <a:ext cx="3899569" cy="1949784"/>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noProof="0" dirty="0"/>
            <a:t>Notes, messages, and forms</a:t>
          </a:r>
        </a:p>
      </dsp:txBody>
      <dsp:txXfrm>
        <a:off x="6122084" y="2300588"/>
        <a:ext cx="3785355" cy="18355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74E0E0-FD24-495C-8753-3994AF408CE6}">
      <dsp:nvSpPr>
        <dsp:cNvPr id="0" name=""/>
        <dsp:cNvSpPr/>
      </dsp:nvSpPr>
      <dsp:spPr>
        <a:xfrm>
          <a:off x="450590" y="0"/>
          <a:ext cx="9080902" cy="538371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DE0A1F-1C66-420E-B326-CF4019FBC764}">
      <dsp:nvSpPr>
        <dsp:cNvPr id="0" name=""/>
        <dsp:cNvSpPr/>
      </dsp:nvSpPr>
      <dsp:spPr>
        <a:xfrm>
          <a:off x="1474744" y="4003328"/>
          <a:ext cx="198120" cy="19812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2A6000-3751-424A-9508-54146292CD9A}">
      <dsp:nvSpPr>
        <dsp:cNvPr id="0" name=""/>
        <dsp:cNvSpPr/>
      </dsp:nvSpPr>
      <dsp:spPr>
        <a:xfrm>
          <a:off x="1601791" y="4006507"/>
          <a:ext cx="1472983" cy="894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980" tIns="0" rIns="0" bIns="0" numCol="1" spcCol="1270" anchor="t" anchorCtr="0">
          <a:noAutofit/>
        </a:bodyPr>
        <a:lstStyle/>
        <a:p>
          <a:pPr marL="0" lvl="0" indent="0" algn="l" defTabSz="488950">
            <a:lnSpc>
              <a:spcPct val="90000"/>
            </a:lnSpc>
            <a:spcBef>
              <a:spcPct val="0"/>
            </a:spcBef>
            <a:spcAft>
              <a:spcPct val="35000"/>
            </a:spcAft>
            <a:buNone/>
          </a:pPr>
          <a:r>
            <a:rPr lang="en-GB" sz="1100" b="0" kern="1200" noProof="0" dirty="0"/>
            <a:t>CEFR Pre-A levels: Focus on </a:t>
          </a:r>
          <a:r>
            <a:rPr lang="en-GB" sz="1100" b="1" kern="1200" noProof="0" dirty="0"/>
            <a:t>short</a:t>
          </a:r>
          <a:r>
            <a:rPr lang="en-GB" sz="1100" b="0" kern="1200" noProof="0" dirty="0"/>
            <a:t> phrases with </a:t>
          </a:r>
          <a:r>
            <a:rPr lang="en-GB" sz="1100" b="1" kern="1200" noProof="0" dirty="0"/>
            <a:t>personal</a:t>
          </a:r>
          <a:r>
            <a:rPr lang="en-GB" sz="1100" b="0" kern="1200" noProof="0" dirty="0"/>
            <a:t> information produced with reference to a </a:t>
          </a:r>
          <a:r>
            <a:rPr lang="en-GB" sz="1100" b="1" kern="1200" noProof="0" dirty="0"/>
            <a:t>dictionary</a:t>
          </a:r>
          <a:r>
            <a:rPr lang="pl-PL" sz="1100" b="1" kern="1200" noProof="0" dirty="0"/>
            <a:t>.</a:t>
          </a:r>
          <a:endParaRPr lang="en-GB" sz="1100" b="1" kern="1200" noProof="0" dirty="0"/>
        </a:p>
      </dsp:txBody>
      <dsp:txXfrm>
        <a:off x="1601791" y="4006507"/>
        <a:ext cx="1472983" cy="894568"/>
      </dsp:txXfrm>
    </dsp:sp>
    <dsp:sp modelId="{B48399DA-628F-4DEB-B68D-AE41ECE799E8}">
      <dsp:nvSpPr>
        <dsp:cNvPr id="0" name=""/>
        <dsp:cNvSpPr/>
      </dsp:nvSpPr>
      <dsp:spPr>
        <a:xfrm>
          <a:off x="2874510" y="2751077"/>
          <a:ext cx="344557" cy="3445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9D1D8B-9358-465C-B097-69F13327BBD8}">
      <dsp:nvSpPr>
        <dsp:cNvPr id="0" name=""/>
        <dsp:cNvSpPr/>
      </dsp:nvSpPr>
      <dsp:spPr>
        <a:xfrm>
          <a:off x="3065457" y="2911472"/>
          <a:ext cx="1808927" cy="1924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574" tIns="0" rIns="0" bIns="0" numCol="1" spcCol="1270" anchor="t" anchorCtr="0">
          <a:noAutofit/>
        </a:bodyPr>
        <a:lstStyle/>
        <a:p>
          <a:pPr marL="0" lvl="0" indent="0" algn="l" defTabSz="488950">
            <a:lnSpc>
              <a:spcPct val="90000"/>
            </a:lnSpc>
            <a:spcBef>
              <a:spcPct val="0"/>
            </a:spcBef>
            <a:spcAft>
              <a:spcPct val="35000"/>
            </a:spcAft>
            <a:buNone/>
          </a:pPr>
          <a:r>
            <a:rPr lang="en-GB" sz="1100" b="0" kern="1200" noProof="0" dirty="0"/>
            <a:t>CEFR A levels: Focus on</a:t>
          </a:r>
          <a:r>
            <a:rPr lang="pl-PL" sz="1100" b="0" kern="1200" noProof="0" dirty="0"/>
            <a:t> </a:t>
          </a:r>
          <a:r>
            <a:rPr lang="en-GB" sz="1100" b="1" kern="1200" noProof="0" dirty="0"/>
            <a:t>simple</a:t>
          </a:r>
          <a:r>
            <a:rPr lang="en-GB" sz="1100" b="0" kern="1200" noProof="0" dirty="0"/>
            <a:t>, </a:t>
          </a:r>
          <a:r>
            <a:rPr lang="en-GB" sz="1100" b="1" kern="1200" noProof="0" dirty="0"/>
            <a:t>short</a:t>
          </a:r>
          <a:r>
            <a:rPr lang="en-GB" sz="1100" b="0" kern="1200" noProof="0" dirty="0"/>
            <a:t> messages </a:t>
          </a:r>
          <a:r>
            <a:rPr lang="pl-PL" sz="1100" b="0" kern="1200" noProof="0" dirty="0"/>
            <a:t>with </a:t>
          </a:r>
          <a:r>
            <a:rPr lang="en-GB" sz="1100" b="1" kern="1200" noProof="0" dirty="0"/>
            <a:t>personal</a:t>
          </a:r>
          <a:r>
            <a:rPr lang="en-GB" sz="1100" b="0" kern="1200" noProof="0" dirty="0"/>
            <a:t> information, hobbies</a:t>
          </a:r>
          <a:r>
            <a:rPr lang="pl-PL" sz="1100" b="0" kern="1200" noProof="0" dirty="0"/>
            <a:t>,</a:t>
          </a:r>
          <a:r>
            <a:rPr lang="en-GB" sz="1100" b="0" kern="1200" noProof="0" dirty="0"/>
            <a:t> or preferences with reference to a dictionary (A1</a:t>
          </a:r>
          <a:r>
            <a:rPr lang="pl-PL" sz="1100" b="0" kern="1200" noProof="0" dirty="0"/>
            <a:t>); </a:t>
          </a:r>
          <a:r>
            <a:rPr lang="en-GB" sz="1100" b="0" kern="1200" noProof="0" dirty="0"/>
            <a:t>postcards, emails</a:t>
          </a:r>
          <a:r>
            <a:rPr lang="pl-PL" sz="1100" b="0" kern="1200" noProof="0" dirty="0"/>
            <a:t>,</a:t>
          </a:r>
          <a:r>
            <a:rPr lang="en-GB" sz="1100" b="0" kern="1200" noProof="0" dirty="0"/>
            <a:t> or text messages on </a:t>
          </a:r>
          <a:r>
            <a:rPr lang="en-US" sz="1100" b="1" kern="1200" dirty="0"/>
            <a:t>routine</a:t>
          </a:r>
          <a:r>
            <a:rPr lang="en-US" sz="1100" kern="1200" dirty="0"/>
            <a:t> activities, invitations, thanks, apologies, arrangements, and confirmations</a:t>
          </a:r>
          <a:r>
            <a:rPr lang="pl-PL" sz="1100" kern="1200" dirty="0"/>
            <a:t> </a:t>
          </a:r>
          <a:r>
            <a:rPr lang="pl-PL" sz="1100" b="0" kern="1200" noProof="0"/>
            <a:t>(A2</a:t>
          </a:r>
          <a:r>
            <a:rPr lang="pl-PL" sz="1100" b="0" kern="1200" noProof="0" dirty="0"/>
            <a:t>)</a:t>
          </a:r>
          <a:r>
            <a:rPr lang="en-GB" sz="1100" b="0" kern="1200" noProof="0" dirty="0"/>
            <a:t> </a:t>
          </a:r>
        </a:p>
      </dsp:txBody>
      <dsp:txXfrm>
        <a:off x="3065457" y="2911472"/>
        <a:ext cx="1808927" cy="1924294"/>
      </dsp:txXfrm>
    </dsp:sp>
    <dsp:sp modelId="{2F5619A9-C19B-444D-A045-8D6E4FE813A4}">
      <dsp:nvSpPr>
        <dsp:cNvPr id="0" name=""/>
        <dsp:cNvSpPr/>
      </dsp:nvSpPr>
      <dsp:spPr>
        <a:xfrm>
          <a:off x="4661902" y="1828308"/>
          <a:ext cx="456538" cy="45653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512E96-92B7-4A88-B93D-77339B12DB6E}">
      <dsp:nvSpPr>
        <dsp:cNvPr id="0" name=""/>
        <dsp:cNvSpPr/>
      </dsp:nvSpPr>
      <dsp:spPr>
        <a:xfrm>
          <a:off x="4946158" y="1792803"/>
          <a:ext cx="1808927" cy="2847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910" tIns="0" rIns="0" bIns="0" numCol="1" spcCol="1270" anchor="t" anchorCtr="0">
          <a:noAutofit/>
        </a:bodyPr>
        <a:lstStyle/>
        <a:p>
          <a:pPr marL="0" lvl="0" indent="0" algn="l" defTabSz="488950">
            <a:lnSpc>
              <a:spcPct val="90000"/>
            </a:lnSpc>
            <a:spcBef>
              <a:spcPct val="0"/>
            </a:spcBef>
            <a:spcAft>
              <a:spcPct val="35000"/>
            </a:spcAft>
            <a:buNone/>
          </a:pPr>
          <a:r>
            <a:rPr lang="en-GB" sz="1100" b="0" kern="1200" noProof="0" dirty="0"/>
            <a:t>CEFR B levels: Focus on a </a:t>
          </a:r>
          <a:r>
            <a:rPr lang="en-GB" sz="1100" b="1" kern="1200" noProof="0" dirty="0"/>
            <a:t>wider range </a:t>
          </a:r>
          <a:r>
            <a:rPr lang="en-GB" sz="1100" b="0" kern="1200" noProof="0" dirty="0"/>
            <a:t>of correspondence types, e. g. application, transactional or opinion letter/email, giving detailed accounts and expressing thoughts about cultural events (B1); use of </a:t>
          </a:r>
          <a:r>
            <a:rPr lang="en-GB" sz="1100" b="1" kern="1200" noProof="0" dirty="0"/>
            <a:t>formality</a:t>
          </a:r>
          <a:r>
            <a:rPr lang="en-GB" sz="1100" b="0" kern="1200" noProof="0" dirty="0"/>
            <a:t> and </a:t>
          </a:r>
          <a:r>
            <a:rPr lang="en-GB" sz="1100" b="1" kern="1200" noProof="0" dirty="0"/>
            <a:t>conventions</a:t>
          </a:r>
          <a:r>
            <a:rPr lang="en-GB" sz="1100" b="0" kern="1200" noProof="0" dirty="0"/>
            <a:t> appropriate to the context, conveying degrees of </a:t>
          </a:r>
          <a:r>
            <a:rPr lang="en-GB" sz="1100" b="1" kern="1200" noProof="0" dirty="0"/>
            <a:t>emotion</a:t>
          </a:r>
          <a:r>
            <a:rPr lang="en-GB" sz="1100" b="0" kern="1200" noProof="0" dirty="0"/>
            <a:t>, writing non-routine professional letters, </a:t>
          </a:r>
          <a:r>
            <a:rPr lang="en-GB" sz="1100" b="1" kern="1200" noProof="0" dirty="0"/>
            <a:t>fluency</a:t>
          </a:r>
          <a:r>
            <a:rPr lang="en-GB" sz="1100" b="0" kern="1200" noProof="0" dirty="0"/>
            <a:t> and </a:t>
          </a:r>
          <a:r>
            <a:rPr lang="en-GB" sz="1100" b="1" kern="1200" noProof="0" dirty="0"/>
            <a:t>effectiveness</a:t>
          </a:r>
          <a:r>
            <a:rPr lang="en-GB" sz="1100" b="0" kern="1200" noProof="0" dirty="0"/>
            <a:t>, understanding </a:t>
          </a:r>
          <a:r>
            <a:rPr lang="en-GB" sz="1100" b="1" kern="1200" noProof="0" dirty="0"/>
            <a:t>idiomatic</a:t>
          </a:r>
          <a:r>
            <a:rPr lang="en-GB" sz="1100" b="0" kern="1200" noProof="0" dirty="0"/>
            <a:t> </a:t>
          </a:r>
          <a:r>
            <a:rPr lang="en-GB" sz="1100" b="1" kern="1200" noProof="0" dirty="0"/>
            <a:t>expressions</a:t>
          </a:r>
          <a:r>
            <a:rPr lang="en-GB" sz="1100" b="0" kern="1200" noProof="0" dirty="0"/>
            <a:t> and colloquialisms</a:t>
          </a:r>
          <a:r>
            <a:rPr lang="pl-PL" sz="1100" b="0" kern="1200" noProof="0" dirty="0"/>
            <a:t> </a:t>
          </a:r>
          <a:r>
            <a:rPr lang="en-GB" sz="1100" b="0" kern="1200" noProof="0" dirty="0"/>
            <a:t>(B2).</a:t>
          </a:r>
        </a:p>
      </dsp:txBody>
      <dsp:txXfrm>
        <a:off x="4946158" y="1792803"/>
        <a:ext cx="1808927" cy="2847029"/>
      </dsp:txXfrm>
    </dsp:sp>
    <dsp:sp modelId="{62D7C745-D103-4725-A7D8-619F029B3B49}">
      <dsp:nvSpPr>
        <dsp:cNvPr id="0" name=""/>
        <dsp:cNvSpPr/>
      </dsp:nvSpPr>
      <dsp:spPr>
        <a:xfrm>
          <a:off x="6608653" y="1217795"/>
          <a:ext cx="611589" cy="6115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42268C-D83F-46CB-B0FA-7ED375B3E0E8}">
      <dsp:nvSpPr>
        <dsp:cNvPr id="0" name=""/>
        <dsp:cNvSpPr/>
      </dsp:nvSpPr>
      <dsp:spPr>
        <a:xfrm>
          <a:off x="6914448" y="1523590"/>
          <a:ext cx="1808927" cy="38601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4069" tIns="0" rIns="0" bIns="0" numCol="1" spcCol="1270" anchor="t" anchorCtr="0">
          <a:noAutofit/>
        </a:bodyPr>
        <a:lstStyle/>
        <a:p>
          <a:pPr marL="0" lvl="0" indent="0" algn="l" defTabSz="488950">
            <a:lnSpc>
              <a:spcPct val="90000"/>
            </a:lnSpc>
            <a:spcBef>
              <a:spcPct val="0"/>
            </a:spcBef>
            <a:spcAft>
              <a:spcPct val="35000"/>
            </a:spcAft>
            <a:buNone/>
          </a:pPr>
          <a:r>
            <a:rPr lang="en-GB" sz="1100" b="0" kern="1200" noProof="0" dirty="0"/>
            <a:t>CEFR C levels: Focus on the </a:t>
          </a:r>
          <a:r>
            <a:rPr lang="en-GB" sz="1100" b="1" kern="1200" noProof="0" dirty="0"/>
            <a:t>effectiveness</a:t>
          </a:r>
          <a:r>
            <a:rPr lang="en-GB" sz="1100" b="0" kern="1200" noProof="0" dirty="0"/>
            <a:t>, </a:t>
          </a:r>
          <a:r>
            <a:rPr lang="en-GB" sz="1100" b="1" kern="1200" noProof="0" dirty="0"/>
            <a:t>complexity</a:t>
          </a:r>
          <a:r>
            <a:rPr lang="pl-PL" sz="1100" b="1" kern="1200" noProof="0" dirty="0"/>
            <a:t>,</a:t>
          </a:r>
          <a:r>
            <a:rPr lang="en-GB" sz="1100" b="0" kern="1200" noProof="0" dirty="0"/>
            <a:t> and </a:t>
          </a:r>
          <a:r>
            <a:rPr lang="en-GB" sz="1100" b="1" kern="1200" noProof="0" dirty="0"/>
            <a:t>accuracy</a:t>
          </a:r>
          <a:r>
            <a:rPr lang="en-GB" sz="1100" b="0" kern="1200" noProof="0" dirty="0"/>
            <a:t> of </a:t>
          </a:r>
          <a:r>
            <a:rPr lang="pl-PL" sz="1100" b="0" kern="1200" noProof="0" dirty="0"/>
            <a:t>the </a:t>
          </a:r>
          <a:r>
            <a:rPr lang="en-GB" sz="1100" b="0" kern="1200" noProof="0" dirty="0"/>
            <a:t>information, </a:t>
          </a:r>
          <a:r>
            <a:rPr lang="en-GB" sz="1100" b="1" kern="1200" noProof="0" dirty="0"/>
            <a:t>flexibility</a:t>
          </a:r>
          <a:r>
            <a:rPr lang="en-GB" sz="1100" b="0" kern="1200" noProof="0" dirty="0"/>
            <a:t> of language use (C1)</a:t>
          </a:r>
          <a:r>
            <a:rPr lang="pl-PL" sz="1100" b="0" kern="1200" noProof="0" dirty="0"/>
            <a:t>,</a:t>
          </a:r>
          <a:r>
            <a:rPr lang="en-GB" sz="1100" b="0" kern="1200" noProof="0" dirty="0"/>
            <a:t> and ability to write virtually any type of correspondence in </a:t>
          </a:r>
          <a:r>
            <a:rPr lang="en-GB" sz="1100" b="1" kern="1200" noProof="0" dirty="0"/>
            <a:t>appropriate tone and style </a:t>
          </a:r>
          <a:r>
            <a:rPr lang="en-GB" sz="1100" b="0" kern="1200" noProof="0" dirty="0"/>
            <a:t>(C2).</a:t>
          </a:r>
        </a:p>
      </dsp:txBody>
      <dsp:txXfrm>
        <a:off x="6914448" y="1523590"/>
        <a:ext cx="1808927" cy="38601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74E0E0-FD24-495C-8753-3994AF408CE6}">
      <dsp:nvSpPr>
        <dsp:cNvPr id="0" name=""/>
        <dsp:cNvSpPr/>
      </dsp:nvSpPr>
      <dsp:spPr>
        <a:xfrm>
          <a:off x="1625056" y="0"/>
          <a:ext cx="5378140" cy="4901195"/>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DE0A1F-1C66-420E-B326-CF4019FBC764}">
      <dsp:nvSpPr>
        <dsp:cNvPr id="0" name=""/>
        <dsp:cNvSpPr/>
      </dsp:nvSpPr>
      <dsp:spPr>
        <a:xfrm>
          <a:off x="1165599" y="3644528"/>
          <a:ext cx="180363" cy="1803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2A6000-3751-424A-9508-54146292CD9A}">
      <dsp:nvSpPr>
        <dsp:cNvPr id="0" name=""/>
        <dsp:cNvSpPr/>
      </dsp:nvSpPr>
      <dsp:spPr>
        <a:xfrm>
          <a:off x="1255781" y="3734710"/>
          <a:ext cx="1340966" cy="1166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571" tIns="0" rIns="0" bIns="0" numCol="1" spcCol="1270" anchor="t" anchorCtr="0">
          <a:noAutofit/>
        </a:bodyPr>
        <a:lstStyle/>
        <a:p>
          <a:pPr marL="0" lvl="0" indent="0" algn="l" defTabSz="533400">
            <a:lnSpc>
              <a:spcPct val="90000"/>
            </a:lnSpc>
            <a:spcBef>
              <a:spcPct val="0"/>
            </a:spcBef>
            <a:spcAft>
              <a:spcPct val="35000"/>
            </a:spcAft>
            <a:buNone/>
          </a:pPr>
          <a:r>
            <a:rPr lang="en-GB" sz="1200" b="0" kern="1200" noProof="0" dirty="0">
              <a:solidFill>
                <a:schemeClr val="tx1"/>
              </a:solidFill>
            </a:rPr>
            <a:t>CEFR Pre-A levels: Focus on </a:t>
          </a:r>
          <a:r>
            <a:rPr lang="en-GB" sz="1200" b="1" kern="1200" noProof="0" dirty="0">
              <a:solidFill>
                <a:schemeClr val="tx1"/>
              </a:solidFill>
            </a:rPr>
            <a:t>very</a:t>
          </a:r>
          <a:r>
            <a:rPr lang="en-GB" sz="1200" b="0" kern="1200" noProof="0" dirty="0">
              <a:solidFill>
                <a:schemeClr val="tx1"/>
              </a:solidFill>
            </a:rPr>
            <a:t> </a:t>
          </a:r>
          <a:r>
            <a:rPr lang="en-GB" sz="1200" b="1" kern="1200" noProof="0" dirty="0">
              <a:solidFill>
                <a:schemeClr val="tx1"/>
              </a:solidFill>
            </a:rPr>
            <a:t>simple</a:t>
          </a:r>
          <a:r>
            <a:rPr lang="en-GB" sz="1200" b="0" kern="1200" noProof="0" dirty="0">
              <a:solidFill>
                <a:schemeClr val="tx1"/>
              </a:solidFill>
            </a:rPr>
            <a:t> registration forms with personal details such as name, nationality or address.</a:t>
          </a:r>
          <a:endParaRPr lang="en-GB" sz="1200" b="1" kern="1200" noProof="0" dirty="0">
            <a:solidFill>
              <a:schemeClr val="tx1"/>
            </a:solidFill>
          </a:endParaRPr>
        </a:p>
      </dsp:txBody>
      <dsp:txXfrm>
        <a:off x="1255781" y="3734710"/>
        <a:ext cx="1340966" cy="1166484"/>
      </dsp:txXfrm>
    </dsp:sp>
    <dsp:sp modelId="{B48399DA-628F-4DEB-B68D-AE41ECE799E8}">
      <dsp:nvSpPr>
        <dsp:cNvPr id="0" name=""/>
        <dsp:cNvSpPr/>
      </dsp:nvSpPr>
      <dsp:spPr>
        <a:xfrm>
          <a:off x="2439909" y="2504510"/>
          <a:ext cx="313676" cy="31367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9D1D8B-9358-465C-B097-69F13327BBD8}">
      <dsp:nvSpPr>
        <dsp:cNvPr id="0" name=""/>
        <dsp:cNvSpPr/>
      </dsp:nvSpPr>
      <dsp:spPr>
        <a:xfrm>
          <a:off x="2596747" y="2661348"/>
          <a:ext cx="1646801" cy="22398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211" tIns="0" rIns="0" bIns="0" numCol="1" spcCol="1270" anchor="t" anchorCtr="0">
          <a:noAutofit/>
        </a:bodyPr>
        <a:lstStyle/>
        <a:p>
          <a:pPr marL="0" lvl="0" indent="0" algn="l" defTabSz="533400">
            <a:lnSpc>
              <a:spcPct val="90000"/>
            </a:lnSpc>
            <a:spcBef>
              <a:spcPct val="0"/>
            </a:spcBef>
            <a:spcAft>
              <a:spcPct val="35000"/>
            </a:spcAft>
            <a:buNone/>
          </a:pPr>
          <a:r>
            <a:rPr lang="en-GB" sz="1200" b="0" kern="1200" noProof="0" dirty="0">
              <a:solidFill>
                <a:schemeClr val="tx1"/>
              </a:solidFill>
            </a:rPr>
            <a:t>CEFR A levels: Focus on </a:t>
          </a:r>
          <a:r>
            <a:rPr lang="en-GB" sz="1200" b="1" kern="1200" noProof="0" dirty="0">
              <a:solidFill>
                <a:schemeClr val="tx1"/>
              </a:solidFill>
            </a:rPr>
            <a:t>simple</a:t>
          </a:r>
          <a:r>
            <a:rPr lang="en-GB" sz="1200" b="0" kern="1200" noProof="0" dirty="0">
              <a:solidFill>
                <a:schemeClr val="tx1"/>
              </a:solidFill>
            </a:rPr>
            <a:t>, </a:t>
          </a:r>
          <a:r>
            <a:rPr lang="en-GB" sz="1200" b="1" kern="1200" noProof="0" dirty="0">
              <a:solidFill>
                <a:schemeClr val="tx1"/>
              </a:solidFill>
            </a:rPr>
            <a:t>short</a:t>
          </a:r>
          <a:r>
            <a:rPr lang="en-GB" sz="1200" b="0" kern="1200" noProof="0" dirty="0">
              <a:solidFill>
                <a:schemeClr val="tx1"/>
              </a:solidFill>
            </a:rPr>
            <a:t> messages e. g. registration forms or information about time of arrival at a place (A1); taking short messages related to areas of </a:t>
          </a:r>
          <a:r>
            <a:rPr lang="en-GB" sz="1200" b="1" kern="1200" noProof="0" dirty="0">
              <a:solidFill>
                <a:schemeClr val="tx1"/>
              </a:solidFill>
            </a:rPr>
            <a:t>immediate</a:t>
          </a:r>
          <a:r>
            <a:rPr lang="en-GB" sz="1200" b="0" kern="1200" noProof="0" dirty="0">
              <a:solidFill>
                <a:schemeClr val="tx1"/>
              </a:solidFill>
            </a:rPr>
            <a:t> </a:t>
          </a:r>
          <a:r>
            <a:rPr lang="en-GB" sz="1200" b="1" kern="1200" noProof="0" dirty="0">
              <a:solidFill>
                <a:schemeClr val="tx1"/>
              </a:solidFill>
            </a:rPr>
            <a:t>need</a:t>
          </a:r>
          <a:r>
            <a:rPr lang="en-GB" sz="1200" b="0" kern="1200" noProof="0" dirty="0">
              <a:solidFill>
                <a:schemeClr val="tx1"/>
              </a:solidFill>
            </a:rPr>
            <a:t> if it is possible to ask for repetition or reformulation (A2).</a:t>
          </a:r>
        </a:p>
      </dsp:txBody>
      <dsp:txXfrm>
        <a:off x="2596747" y="2661348"/>
        <a:ext cx="1646801" cy="2239846"/>
      </dsp:txXfrm>
    </dsp:sp>
    <dsp:sp modelId="{2F5619A9-C19B-444D-A045-8D6E4FE813A4}">
      <dsp:nvSpPr>
        <dsp:cNvPr id="0" name=""/>
        <dsp:cNvSpPr/>
      </dsp:nvSpPr>
      <dsp:spPr>
        <a:xfrm>
          <a:off x="4067106" y="1664445"/>
          <a:ext cx="415621" cy="4156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512E96-92B7-4A88-B93D-77339B12DB6E}">
      <dsp:nvSpPr>
        <dsp:cNvPr id="0" name=""/>
        <dsp:cNvSpPr/>
      </dsp:nvSpPr>
      <dsp:spPr>
        <a:xfrm>
          <a:off x="4274917" y="1872256"/>
          <a:ext cx="1646801" cy="3028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229" tIns="0" rIns="0" bIns="0" numCol="1" spcCol="1270" anchor="t" anchorCtr="0">
          <a:noAutofit/>
        </a:bodyPr>
        <a:lstStyle/>
        <a:p>
          <a:pPr marL="0" lvl="0" indent="0" algn="l" defTabSz="533400">
            <a:lnSpc>
              <a:spcPct val="90000"/>
            </a:lnSpc>
            <a:spcBef>
              <a:spcPct val="0"/>
            </a:spcBef>
            <a:spcAft>
              <a:spcPct val="35000"/>
            </a:spcAft>
            <a:buNone/>
          </a:pPr>
          <a:r>
            <a:rPr lang="en-GB" sz="1200" b="0" kern="1200" noProof="0" dirty="0">
              <a:solidFill>
                <a:schemeClr val="tx1"/>
              </a:solidFill>
            </a:rPr>
            <a:t>CEFR B levels: Focus on taking routine messages in a personal, professional or academic context and writing notes on the phone or related to information of immediate relevance getting across relevant for the language user points (B1); taking complex notes in personal, professional academic context if asking for clarification is possible (B2).</a:t>
          </a:r>
        </a:p>
      </dsp:txBody>
      <dsp:txXfrm>
        <a:off x="4274917" y="1872256"/>
        <a:ext cx="1646801" cy="3028938"/>
      </dsp:txXfrm>
    </dsp:sp>
    <dsp:sp modelId="{62D7C745-D103-4725-A7D8-619F029B3B49}">
      <dsp:nvSpPr>
        <dsp:cNvPr id="0" name=""/>
        <dsp:cNvSpPr/>
      </dsp:nvSpPr>
      <dsp:spPr>
        <a:xfrm>
          <a:off x="5839378" y="1108650"/>
          <a:ext cx="556775" cy="55677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42268C-D83F-46CB-B0FA-7ED375B3E0E8}">
      <dsp:nvSpPr>
        <dsp:cNvPr id="0" name=""/>
        <dsp:cNvSpPr/>
      </dsp:nvSpPr>
      <dsp:spPr>
        <a:xfrm>
          <a:off x="6117766" y="1387038"/>
          <a:ext cx="1646801" cy="35141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5024" tIns="0" rIns="0" bIns="0" numCol="1" spcCol="1270" anchor="t" anchorCtr="0">
          <a:noAutofit/>
        </a:bodyPr>
        <a:lstStyle/>
        <a:p>
          <a:pPr marL="0" lvl="0" indent="0" algn="l" defTabSz="533400">
            <a:lnSpc>
              <a:spcPct val="90000"/>
            </a:lnSpc>
            <a:spcBef>
              <a:spcPct val="0"/>
            </a:spcBef>
            <a:spcAft>
              <a:spcPct val="35000"/>
            </a:spcAft>
            <a:buNone/>
          </a:pPr>
          <a:r>
            <a:rPr lang="en-GB" sz="1200" b="0" kern="1200" noProof="0" dirty="0">
              <a:solidFill>
                <a:schemeClr val="tx1"/>
              </a:solidFill>
            </a:rPr>
            <a:t>CEFR C levels: No descriptors available, see B2.</a:t>
          </a:r>
        </a:p>
      </dsp:txBody>
      <dsp:txXfrm>
        <a:off x="6117766" y="1387038"/>
        <a:ext cx="1646801" cy="351415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797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7976"/>
          </a:xfrm>
          <a:prstGeom prst="rect">
            <a:avLst/>
          </a:prstGeom>
        </p:spPr>
        <p:txBody>
          <a:bodyPr vert="horz" lIns="91440" tIns="45720" rIns="91440" bIns="45720" rtlCol="0"/>
          <a:lstStyle>
            <a:lvl1pPr algn="r">
              <a:defRPr sz="1200"/>
            </a:lvl1pPr>
          </a:lstStyle>
          <a:p>
            <a:fld id="{409F75E8-3157-40D1-91A7-89E5ECBAD759}" type="datetimeFigureOut">
              <a:rPr lang="en-GB" smtClean="0"/>
              <a:t>27/06/2024</a:t>
            </a:fld>
            <a:endParaRPr lang="en-GB"/>
          </a:p>
        </p:txBody>
      </p:sp>
      <p:sp>
        <p:nvSpPr>
          <p:cNvPr id="4" name="Footer Placeholder 3"/>
          <p:cNvSpPr>
            <a:spLocks noGrp="1"/>
          </p:cNvSpPr>
          <p:nvPr>
            <p:ph type="ftr" sz="quarter" idx="2"/>
          </p:nvPr>
        </p:nvSpPr>
        <p:spPr>
          <a:xfrm>
            <a:off x="0" y="9427076"/>
            <a:ext cx="2945659" cy="4979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7076"/>
            <a:ext cx="2945659" cy="497975"/>
          </a:xfrm>
          <a:prstGeom prst="rect">
            <a:avLst/>
          </a:prstGeom>
        </p:spPr>
        <p:txBody>
          <a:bodyPr vert="horz" lIns="91440" tIns="45720" rIns="91440" bIns="45720" rtlCol="0" anchor="b"/>
          <a:lstStyle>
            <a:lvl1pPr algn="r">
              <a:defRPr sz="1200"/>
            </a:lvl1pPr>
          </a:lstStyle>
          <a:p>
            <a:fld id="{62A2532C-1669-4BC0-B362-1BA5C990DCB9}" type="slidenum">
              <a:rPr lang="en-GB" smtClean="0"/>
              <a:t>‹#›</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7976"/>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50443" y="0"/>
            <a:ext cx="2945659" cy="497976"/>
          </a:xfrm>
          <a:prstGeom prst="rect">
            <a:avLst/>
          </a:prstGeom>
        </p:spPr>
        <p:txBody>
          <a:bodyPr vert="horz" lIns="91440" tIns="45720" rIns="91440" bIns="45720" rtlCol="0"/>
          <a:lstStyle>
            <a:lvl1pPr algn="r">
              <a:defRPr sz="1200"/>
            </a:lvl1pPr>
          </a:lstStyle>
          <a:p>
            <a:fld id="{7829C623-DA96-44C8-AE75-8E5210F0FF01}" type="datetimeFigureOut">
              <a:rPr lang="de-AT" smtClean="0"/>
              <a:t>27.06.2024</a:t>
            </a:fld>
            <a:endParaRPr lang="de-AT"/>
          </a:p>
        </p:txBody>
      </p:sp>
      <p:sp>
        <p:nvSpPr>
          <p:cNvPr id="4" name="Slide Image Placeholder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79768" y="4776431"/>
            <a:ext cx="5438140" cy="39079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9427076"/>
            <a:ext cx="2945659" cy="497975"/>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50443" y="9427076"/>
            <a:ext cx="2945659" cy="497975"/>
          </a:xfrm>
          <a:prstGeom prst="rect">
            <a:avLst/>
          </a:prstGeom>
        </p:spPr>
        <p:txBody>
          <a:bodyPr vert="horz" lIns="91440" tIns="45720" rIns="91440" bIns="45720" rtlCol="0" anchor="b"/>
          <a:lstStyle>
            <a:lvl1pPr algn="r">
              <a:defRPr sz="1200"/>
            </a:lvl1pPr>
          </a:lstStyle>
          <a:p>
            <a:fld id="{5987D6DD-DFA2-43CB-AD64-2EC5BC4A30E6}" type="slidenum">
              <a:rPr lang="de-AT" smtClean="0"/>
              <a:t>‹#›</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dirty="0"/>
          </a:p>
        </p:txBody>
      </p:sp>
    </p:spTree>
    <p:extLst>
      <p:ext uri="{BB962C8B-B14F-4D97-AF65-F5344CB8AC3E}">
        <p14:creationId xmlns:p14="http://schemas.microsoft.com/office/powerpoint/2010/main" val="3432689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gn="l">
              <a:lnSpc>
                <a:spcPct val="150000"/>
              </a:lnSpc>
            </a:pPr>
            <a:r>
              <a:rPr lang="en-US" sz="1000" dirty="0"/>
              <a:t>To conclude, CEFR Companion Volume presents a collection of updated and elaborated descriptors for written interaction. The descriptors are organized into three scales: </a:t>
            </a:r>
            <a:r>
              <a:rPr lang="en-US" sz="1000" b="1" i="1" dirty="0"/>
              <a:t>Overall written interaction</a:t>
            </a:r>
            <a:r>
              <a:rPr lang="en-US" sz="1000" dirty="0"/>
              <a:t>, </a:t>
            </a:r>
            <a:r>
              <a:rPr lang="en-US" sz="1000" b="1" i="1" dirty="0"/>
              <a:t>Correspondence</a:t>
            </a:r>
            <a:r>
              <a:rPr lang="en-US" sz="1000" dirty="0"/>
              <a:t>, and </a:t>
            </a:r>
            <a:r>
              <a:rPr lang="en-US" sz="1000" b="1" i="1" dirty="0"/>
              <a:t>Notes, messages and forms</a:t>
            </a:r>
            <a:r>
              <a:rPr lang="en-US" sz="1000" dirty="0"/>
              <a:t>. This collection is not exclusive. Its function is to serve as a reference tool for the curriculum development of a language course. They can be used for personal language users’ learning objectives and guidelines or self-assessment reference material. The descriptors are adaptable to specific educational contexts and may serve as an inspiration for classroom task development.</a:t>
            </a:r>
          </a:p>
        </p:txBody>
      </p:sp>
      <p:sp>
        <p:nvSpPr>
          <p:cNvPr id="4" name="Symbol zastępczy numeru slajdu 3"/>
          <p:cNvSpPr>
            <a:spLocks noGrp="1"/>
          </p:cNvSpPr>
          <p:nvPr>
            <p:ph type="sldNum" sz="quarter" idx="5"/>
          </p:nvPr>
        </p:nvSpPr>
        <p:spPr/>
        <p:txBody>
          <a:bodyPr/>
          <a:lstStyle/>
          <a:p>
            <a:fld id="{5987D6DD-DFA2-43CB-AD64-2EC5BC4A30E6}" type="slidenum">
              <a:rPr lang="de-AT" smtClean="0"/>
              <a:t>10</a:t>
            </a:fld>
            <a:endParaRPr lang="de-AT"/>
          </a:p>
        </p:txBody>
      </p:sp>
    </p:spTree>
    <p:extLst>
      <p:ext uri="{BB962C8B-B14F-4D97-AF65-F5344CB8AC3E}">
        <p14:creationId xmlns:p14="http://schemas.microsoft.com/office/powerpoint/2010/main" val="2021931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US" dirty="0"/>
              <a:t>If you wish to learn more about written interaction, consider referring to the following books.</a:t>
            </a:r>
          </a:p>
        </p:txBody>
      </p:sp>
      <p:sp>
        <p:nvSpPr>
          <p:cNvPr id="4" name="Symbol zastępczy numeru slajdu 3"/>
          <p:cNvSpPr>
            <a:spLocks noGrp="1"/>
          </p:cNvSpPr>
          <p:nvPr>
            <p:ph type="sldNum" sz="quarter" idx="5"/>
          </p:nvPr>
        </p:nvSpPr>
        <p:spPr/>
        <p:txBody>
          <a:bodyPr/>
          <a:lstStyle/>
          <a:p>
            <a:fld id="{5987D6DD-DFA2-43CB-AD64-2EC5BC4A30E6}" type="slidenum">
              <a:rPr lang="de-AT" smtClean="0"/>
              <a:t>11</a:t>
            </a:fld>
            <a:endParaRPr lang="de-AT"/>
          </a:p>
        </p:txBody>
      </p:sp>
    </p:spTree>
    <p:extLst>
      <p:ext uri="{BB962C8B-B14F-4D97-AF65-F5344CB8AC3E}">
        <p14:creationId xmlns:p14="http://schemas.microsoft.com/office/powerpoint/2010/main" val="304620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420687" y="4776430"/>
            <a:ext cx="5956299" cy="4188055"/>
          </a:xfrm>
        </p:spPr>
        <p:txBody>
          <a:bodyPr/>
          <a:lstStyle/>
          <a:p>
            <a:r>
              <a:rPr lang="en-US" sz="800" dirty="0"/>
              <a:t>Interaction plays a central role in human communication. According to CEFR Companion Volume, ”interaction can be considered to be the origin of language, with its interpersonal, collaborative, and transactional functions (CEFR CV 2020: 70). The interpersonal function of language is the use of language to communicate with other people, to take on roles, to express and understand feelings, to give opinions and judgments. The interpersonal function is about the social world, especially the relationship between the speaker and the hearer. The collaborative function of language helps us to cooperate with others, brainstorm ideas, think critically, to build up on other language users’ ideas as we plan, organize, and carry out projects. Finally, transactional language is the language that is used to make a transaction, that is to achieve a specific result or objective, for example, when we write a letter of complaint to obtain a refund. </a:t>
            </a:r>
          </a:p>
          <a:p>
            <a:endParaRPr lang="en-US" sz="800" dirty="0"/>
          </a:p>
          <a:p>
            <a:r>
              <a:rPr lang="en-US" sz="800" dirty="0"/>
              <a:t>Interaction is also fundamental in educational and professional contexts. This is reflected in the descriptors for interaction strategies, for example:</a:t>
            </a:r>
          </a:p>
          <a:p>
            <a:pPr marL="171450" indent="-171450">
              <a:buFont typeface="Arial" panose="020B0604020202020204" pitchFamily="34" charset="0"/>
              <a:buChar char="•"/>
            </a:pPr>
            <a:r>
              <a:rPr lang="en-US" sz="800" dirty="0"/>
              <a:t>the ability to initiate, maintain, and end a conversation or discussion in the scale for </a:t>
            </a:r>
            <a:r>
              <a:rPr lang="en-US" sz="800" i="1" dirty="0"/>
              <a:t>Turn-taking</a:t>
            </a:r>
            <a:r>
              <a:rPr lang="en-US" sz="800" dirty="0"/>
              <a:t>;</a:t>
            </a:r>
          </a:p>
          <a:p>
            <a:pPr marL="171450" indent="-171450">
              <a:buFont typeface="Arial" panose="020B0604020202020204" pitchFamily="34" charset="0"/>
              <a:buChar char="•"/>
            </a:pPr>
            <a:r>
              <a:rPr lang="en-US" sz="800" dirty="0"/>
              <a:t>or the ability to facilitate the flow of discussion by confirming comprehension, giving feedback, summarizing the main points to move the discussion forward, or inviting others to speak in the scale for </a:t>
            </a:r>
            <a:r>
              <a:rPr lang="en-US" sz="800" i="1" dirty="0"/>
              <a:t>Cooperating.</a:t>
            </a:r>
          </a:p>
          <a:p>
            <a:endParaRPr lang="en-US" sz="800" dirty="0"/>
          </a:p>
          <a:p>
            <a:r>
              <a:rPr lang="en-US" sz="800" dirty="0"/>
              <a:t>Interaction involves two or more language users who create discourse in a joint effort.  The central point in the discussion of language interaction is spoken interaction which has been described in CEFR Companion Volume using 10 updated and extended descriptor scales.  This focus is understandable as the majority of interaction activities are carried out by the medium of speech, for example through a conversation, discussion, information exchange, or an interview.</a:t>
            </a:r>
          </a:p>
          <a:p>
            <a:endParaRPr lang="en-US" sz="800" dirty="0"/>
          </a:p>
          <a:p>
            <a:r>
              <a:rPr lang="en-US" sz="800" dirty="0"/>
              <a:t>Written interaction also plays an important role because in some cases it is appropriate, more effective, or even necessary to use the medium of the script.  What is more over the past two decades written Interaction has taken an increasingly significant role, because of the fast development of the internet and online communication tools. Rather than further develop the category of written Interaction, CEFR Companion Volume presents the new category of Online interaction which will be dealt with in another VITbox presentation. </a:t>
            </a:r>
          </a:p>
          <a:p>
            <a:endParaRPr lang="en-US" sz="800"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2</a:t>
            </a:fld>
            <a:endParaRPr lang="de-AT"/>
          </a:p>
        </p:txBody>
      </p:sp>
    </p:spTree>
    <p:extLst>
      <p:ext uri="{BB962C8B-B14F-4D97-AF65-F5344CB8AC3E}">
        <p14:creationId xmlns:p14="http://schemas.microsoft.com/office/powerpoint/2010/main" val="750044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420687" y="4776430"/>
            <a:ext cx="5956299" cy="4188055"/>
          </a:xfrm>
        </p:spPr>
        <p:txBody>
          <a:bodyPr/>
          <a:lstStyle/>
          <a:p>
            <a:endParaRPr lang="en-US" sz="800" dirty="0"/>
          </a:p>
          <a:p>
            <a:r>
              <a:rPr lang="en-US" sz="800" dirty="0"/>
              <a:t> In this presentation, </a:t>
            </a:r>
          </a:p>
          <a:p>
            <a:pPr marL="171450" indent="-171450">
              <a:buFont typeface="Arial" panose="020B0604020202020204" pitchFamily="34" charset="0"/>
              <a:buChar char="•"/>
            </a:pPr>
            <a:r>
              <a:rPr lang="en-US" sz="800" dirty="0"/>
              <a:t>I am going to show the difference between written production and written interaction;</a:t>
            </a:r>
          </a:p>
          <a:p>
            <a:pPr marL="171450" indent="-171450">
              <a:buFont typeface="Arial" panose="020B0604020202020204" pitchFamily="34" charset="0"/>
              <a:buChar char="•"/>
            </a:pPr>
            <a:r>
              <a:rPr lang="en-US" sz="800" dirty="0"/>
              <a:t>then I will discuss briefly the differences between spoken and written interaction; </a:t>
            </a:r>
          </a:p>
          <a:p>
            <a:pPr marL="171450" indent="-171450">
              <a:buFont typeface="Arial" panose="020B0604020202020204" pitchFamily="34" charset="0"/>
              <a:buChar char="•"/>
            </a:pPr>
            <a:r>
              <a:rPr lang="en-US" sz="800" dirty="0"/>
              <a:t>and finally, I will summarize the main ideas presented in the descriptor scales for Written Interaction.</a:t>
            </a:r>
          </a:p>
        </p:txBody>
      </p:sp>
      <p:sp>
        <p:nvSpPr>
          <p:cNvPr id="4" name="Symbol zastępczy numeru slajdu 3"/>
          <p:cNvSpPr>
            <a:spLocks noGrp="1"/>
          </p:cNvSpPr>
          <p:nvPr>
            <p:ph type="sldNum" sz="quarter" idx="5"/>
          </p:nvPr>
        </p:nvSpPr>
        <p:spPr/>
        <p:txBody>
          <a:bodyPr/>
          <a:lstStyle/>
          <a:p>
            <a:fld id="{5987D6DD-DFA2-43CB-AD64-2EC5BC4A30E6}" type="slidenum">
              <a:rPr lang="de-AT" smtClean="0"/>
              <a:t>3</a:t>
            </a:fld>
            <a:endParaRPr lang="de-AT"/>
          </a:p>
        </p:txBody>
      </p:sp>
    </p:spTree>
    <p:extLst>
      <p:ext uri="{BB962C8B-B14F-4D97-AF65-F5344CB8AC3E}">
        <p14:creationId xmlns:p14="http://schemas.microsoft.com/office/powerpoint/2010/main" val="1933290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420688" y="4680637"/>
            <a:ext cx="5956300" cy="4190588"/>
          </a:xfrm>
        </p:spPr>
        <p:txBody>
          <a:bodyPr/>
          <a:lstStyle/>
          <a:p>
            <a:r>
              <a:rPr lang="en-US" sz="900" b="0" u="none" strike="noStrike" baseline="0" dirty="0">
                <a:latin typeface="Swift-Regular"/>
              </a:rPr>
              <a:t>Both the original </a:t>
            </a:r>
            <a:r>
              <a:rPr lang="en-US" sz="900" b="0" i="1" u="none" strike="noStrike" baseline="0" dirty="0">
                <a:latin typeface="Swift-Regular"/>
              </a:rPr>
              <a:t>CEFR</a:t>
            </a:r>
            <a:r>
              <a:rPr lang="en-US" sz="900" b="0" u="none" strike="noStrike" baseline="0" dirty="0">
                <a:latin typeface="Swift-Regular"/>
              </a:rPr>
              <a:t> document as well as </a:t>
            </a:r>
            <a:r>
              <a:rPr lang="en-US" sz="900" b="0" i="1" u="none" strike="noStrike" baseline="0" dirty="0">
                <a:latin typeface="Swift-Regular"/>
              </a:rPr>
              <a:t>CEFR Companion Volume </a:t>
            </a:r>
            <a:r>
              <a:rPr lang="en-US" sz="900" b="0" u="none" strike="noStrike" baseline="0" dirty="0">
                <a:latin typeface="Swift-Regular"/>
              </a:rPr>
              <a:t>distinguish between written production and written interaction</a:t>
            </a:r>
            <a:r>
              <a:rPr lang="en-US" sz="900" i="1" dirty="0">
                <a:latin typeface="Swift-Regular"/>
              </a:rPr>
              <a:t>. </a:t>
            </a:r>
            <a:r>
              <a:rPr lang="en-US" sz="900" dirty="0">
                <a:latin typeface="Swift-Regular"/>
              </a:rPr>
              <a:t>In the process of </a:t>
            </a:r>
            <a:r>
              <a:rPr lang="en-US" sz="900" b="1" dirty="0">
                <a:latin typeface="Swift-Regular"/>
              </a:rPr>
              <a:t>production,</a:t>
            </a:r>
            <a:r>
              <a:rPr lang="en-US" sz="900" dirty="0">
                <a:latin typeface="Swift-Regular"/>
              </a:rPr>
              <a:t> the text is usually produced for a particular reader or audience with a particular purpose in mind but the writer does not usually receive direct feedback.  For instance, a short story or a book will receive delayed feedback in the form of reviews or the number of issues sold but that will not affect the short story or the book which are finished products.</a:t>
            </a:r>
          </a:p>
          <a:p>
            <a:endParaRPr lang="en-US" sz="900" dirty="0">
              <a:latin typeface="Swift-Regular"/>
            </a:endParaRPr>
          </a:p>
          <a:p>
            <a:r>
              <a:rPr lang="en-US" sz="900" b="0" i="0" u="none" strike="noStrike" baseline="0" dirty="0">
                <a:latin typeface="Swift-Regular"/>
              </a:rPr>
              <a:t>In </a:t>
            </a:r>
            <a:r>
              <a:rPr lang="en-US" sz="900" b="1" u="none" strike="noStrike" baseline="0" dirty="0">
                <a:latin typeface="Swift-RegularItalic-Bold"/>
              </a:rPr>
              <a:t>interaction, </a:t>
            </a:r>
            <a:r>
              <a:rPr lang="en-US" sz="900" u="none" strike="noStrike" baseline="0" dirty="0">
                <a:latin typeface="Swift-RegularItalic-Bold"/>
              </a:rPr>
              <a:t>on the other hand,</a:t>
            </a:r>
            <a:r>
              <a:rPr lang="en-US" sz="900" i="1" u="none" strike="noStrike" baseline="0" dirty="0">
                <a:latin typeface="Swift-RegularItalic-Bold"/>
              </a:rPr>
              <a:t> </a:t>
            </a:r>
            <a:r>
              <a:rPr lang="en-US" sz="900" b="0" i="0" u="none" strike="noStrike" baseline="0" dirty="0">
                <a:latin typeface="Swift-Regular"/>
              </a:rPr>
              <a:t>at least two individuals participate in a written exchange in which production and reception alternate like in a dialogue. </a:t>
            </a:r>
            <a:r>
              <a:rPr lang="en-US" sz="900" dirty="0">
                <a:latin typeface="Swift-Regular"/>
              </a:rPr>
              <a:t>Participants </a:t>
            </a:r>
            <a:r>
              <a:rPr lang="en-US" sz="900" b="0" i="0" u="none" strike="noStrike" baseline="0" dirty="0">
                <a:latin typeface="Swift-Regular"/>
              </a:rPr>
              <a:t>of written interaction do not only produce texts and receive feedback information on their texts in turn but the texts they receive make them form expectations about what might be going to happen in the next stage of the interaction</a:t>
            </a:r>
            <a:r>
              <a:rPr lang="en-US" sz="900" dirty="0">
                <a:latin typeface="Swift-Regular"/>
              </a:rPr>
              <a:t>. The reader may also ask for clarification if the received information is not clear. The writer may give explanations or supply additional information or arguments to persuade the reader of his or her views. </a:t>
            </a:r>
          </a:p>
          <a:p>
            <a:endParaRPr lang="en-US" sz="900" dirty="0"/>
          </a:p>
          <a:p>
            <a:r>
              <a:rPr lang="en-US" sz="900" dirty="0"/>
              <a:t>For example, receiving an email from a friend about joint holiday plans will certainly provoke a response because it is important to decide on several crucial aspects such as the destination of the holiday, holiday type, transport, time, cost, responsibilities, and many other things. The writer of the email and the receiver will probably need to exchange several emails to finally negotiate a satisfying holiday plan. </a:t>
            </a:r>
          </a:p>
          <a:p>
            <a:endParaRPr lang="en-US" sz="900" dirty="0">
              <a:latin typeface="Swift-Regular"/>
            </a:endParaRPr>
          </a:p>
          <a:p>
            <a:r>
              <a:rPr lang="en-US" sz="900" dirty="0">
                <a:latin typeface="Swift-Regular"/>
              </a:rPr>
              <a:t>Thus, in contrast to written production, the process of text creation in interaction is less controlled and the subsequent stages of communication exchange are shaped together by all the participants of written interaction. </a:t>
            </a:r>
          </a:p>
          <a:p>
            <a:pPr algn="l"/>
            <a:endParaRPr lang="en-US" sz="900" dirty="0"/>
          </a:p>
          <a:p>
            <a:pPr algn="l"/>
            <a:endParaRPr lang="en-US" sz="800"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4</a:t>
            </a:fld>
            <a:endParaRPr lang="de-AT" dirty="0"/>
          </a:p>
        </p:txBody>
      </p:sp>
    </p:spTree>
    <p:extLst>
      <p:ext uri="{BB962C8B-B14F-4D97-AF65-F5344CB8AC3E}">
        <p14:creationId xmlns:p14="http://schemas.microsoft.com/office/powerpoint/2010/main" val="4035260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420688" y="4680637"/>
            <a:ext cx="5956300" cy="4190588"/>
          </a:xfrm>
        </p:spPr>
        <p:txBody>
          <a:bodyPr/>
          <a:lstStyle/>
          <a:p>
            <a:pPr algn="l"/>
            <a:endParaRPr lang="en-US" sz="900" dirty="0"/>
          </a:p>
          <a:p>
            <a:pPr algn="l"/>
            <a:r>
              <a:rPr lang="en-US" sz="900" dirty="0"/>
              <a:t>Interaction through the medium of written language includes such activities as:</a:t>
            </a:r>
          </a:p>
          <a:p>
            <a:r>
              <a:rPr lang="en-US" sz="900" dirty="0"/>
              <a:t>• personal and professional correspondence by letter, e-mail, or fax;</a:t>
            </a:r>
          </a:p>
          <a:p>
            <a:r>
              <a:rPr lang="en-US" sz="900" dirty="0"/>
              <a:t>• filling  in forms with personal details;</a:t>
            </a:r>
          </a:p>
          <a:p>
            <a:r>
              <a:rPr lang="en-US" sz="900" dirty="0"/>
              <a:t>• passing and exchanging messages;</a:t>
            </a:r>
          </a:p>
          <a:p>
            <a:r>
              <a:rPr lang="en-US" sz="900" dirty="0"/>
              <a:t>• writing notes to, for example, friends, service people, or teachers.</a:t>
            </a:r>
          </a:p>
          <a:p>
            <a:pPr algn="l"/>
            <a:endParaRPr lang="en-US" sz="900" dirty="0"/>
          </a:p>
          <a:p>
            <a:pPr algn="l"/>
            <a:r>
              <a:rPr lang="en-US" sz="900" dirty="0"/>
              <a:t>Interaction may of course involve a mixture of media: spoken, written, audio-visual, </a:t>
            </a:r>
            <a:r>
              <a:rPr lang="pl-PL" sz="900" dirty="0"/>
              <a:t>online, </a:t>
            </a:r>
            <a:r>
              <a:rPr lang="en-US" sz="900" dirty="0"/>
              <a:t>paralinguistic, and paratextual. In the situation of planning a joint holiday, the exchange of emails might not be sufficient or effective enough to make the final decisions. It might be necessary to make a phone call or even meet and discuss some important details concerning accommodation or travel. </a:t>
            </a:r>
          </a:p>
          <a:p>
            <a:pPr algn="l"/>
            <a:endParaRPr lang="en-US" sz="800"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5</a:t>
            </a:fld>
            <a:endParaRPr lang="de-AT" dirty="0"/>
          </a:p>
        </p:txBody>
      </p:sp>
    </p:spTree>
    <p:extLst>
      <p:ext uri="{BB962C8B-B14F-4D97-AF65-F5344CB8AC3E}">
        <p14:creationId xmlns:p14="http://schemas.microsoft.com/office/powerpoint/2010/main" val="859192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a:xfrm>
            <a:off x="420687" y="4776431"/>
            <a:ext cx="5956299" cy="3907988"/>
          </a:xfrm>
        </p:spPr>
        <p:txBody>
          <a:bodyPr/>
          <a:lstStyle/>
          <a:p>
            <a:r>
              <a:rPr lang="en-US" sz="1000" dirty="0"/>
              <a:t>Both in written interaction and spoken interaction discourse is co-constructed, that is, created in the act of communication by the participants of this communication.  However, the processes behind these two types of interaction differ to some extent.</a:t>
            </a:r>
          </a:p>
          <a:p>
            <a:endParaRPr lang="en-US" sz="1000" dirty="0"/>
          </a:p>
          <a:p>
            <a:r>
              <a:rPr lang="en-US" sz="1000" dirty="0"/>
              <a:t>In spoken interaction the response is immediate. Productive and receptive processes overlap. The exchanges between interlocutors usually happen directly one after another without any interval, sometimes they even overlap. While one interlocutor is producing an utterance, the other interlocutor is processing it, making expectations of the remaining part of the speaker’s message, and planning the response or even interrupting. </a:t>
            </a:r>
          </a:p>
          <a:p>
            <a:endParaRPr lang="en-US" sz="1000" dirty="0"/>
          </a:p>
          <a:p>
            <a:r>
              <a:rPr lang="en-US" sz="1000" dirty="0"/>
              <a:t>In spoken interaction discourse is cumulative. In other words, as an interaction proceeds, the interlocutors, develop expectations, negotiate meanings, focus on relevant issues, exchange information, or reach agreements.  They use repetitions, and confirmations and build their utterances on what the other speaker said, sometimes uncritically. These processes are reflected in the form of the utterances produced, e .g. </a:t>
            </a:r>
            <a:r>
              <a:rPr lang="en-US" sz="1000" i="1" dirty="0"/>
              <a:t>In other words, …you mean …, right?  </a:t>
            </a:r>
            <a:r>
              <a:rPr lang="en-US" sz="1000" dirty="0"/>
              <a:t>Or</a:t>
            </a:r>
            <a:r>
              <a:rPr lang="en-US" sz="1000" i="1" dirty="0"/>
              <a:t> Actually, I think…. </a:t>
            </a:r>
            <a:r>
              <a:rPr lang="en-US" sz="1000" dirty="0"/>
              <a:t>Or</a:t>
            </a:r>
            <a:r>
              <a:rPr lang="en-US" sz="1000" i="1" dirty="0"/>
              <a:t>  So, summing up what we have decided on so far…. </a:t>
            </a:r>
            <a:r>
              <a:rPr lang="en-US" sz="1000" dirty="0"/>
              <a:t>Or</a:t>
            </a:r>
            <a:r>
              <a:rPr lang="en-US" sz="1000" i="1" dirty="0"/>
              <a:t> Do we all agree on that? </a:t>
            </a:r>
            <a:r>
              <a:rPr lang="en-US" sz="1000" dirty="0"/>
              <a:t>Or</a:t>
            </a:r>
            <a:r>
              <a:rPr lang="en-US" sz="1000" i="1" dirty="0"/>
              <a:t> I’d go along with that.</a:t>
            </a:r>
          </a:p>
          <a:p>
            <a:endParaRPr lang="en-US" sz="1000" dirty="0"/>
          </a:p>
          <a:p>
            <a:r>
              <a:rPr lang="en-US" sz="1000" dirty="0"/>
              <a:t>In written interaction (e. g. correspondence by letter or e-mail) the processes of reception and production remain distinct. The text is produced by the author and then it is received by the recipient of the letter or email. The recipient’s answer is received by the author afterward. There is here an opportunity to ask for clarification or negotiate meaning but there is a clear separation of the processes.</a:t>
            </a:r>
          </a:p>
          <a:p>
            <a:endParaRPr lang="en-US" sz="1000"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6</a:t>
            </a:fld>
            <a:endParaRPr lang="de-AT" dirty="0"/>
          </a:p>
        </p:txBody>
      </p:sp>
    </p:spTree>
    <p:extLst>
      <p:ext uri="{BB962C8B-B14F-4D97-AF65-F5344CB8AC3E}">
        <p14:creationId xmlns:p14="http://schemas.microsoft.com/office/powerpoint/2010/main" val="3783492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US" sz="1050" dirty="0"/>
              <a:t>CEFR Companion Volume provides us with three scales that describe a language user’s advancement in written interaction. Apart from the scale for  </a:t>
            </a:r>
            <a:r>
              <a:rPr lang="en-US" sz="1050" b="1" i="1" dirty="0"/>
              <a:t>Overall Written Interaction</a:t>
            </a:r>
            <a:r>
              <a:rPr lang="en-US" sz="1050" dirty="0"/>
              <a:t>, two scales describe this progress in more detail: </a:t>
            </a:r>
            <a:r>
              <a:rPr lang="en-US" sz="1050" b="1" i="1" dirty="0"/>
              <a:t>Correspondence</a:t>
            </a:r>
            <a:r>
              <a:rPr lang="en-US" sz="1050" dirty="0"/>
              <a:t> and </a:t>
            </a:r>
            <a:r>
              <a:rPr lang="en-US" sz="1050" b="1" i="1" dirty="0"/>
              <a:t>Notes, messages, and forms</a:t>
            </a:r>
            <a:r>
              <a:rPr lang="en-US" sz="1050" dirty="0"/>
              <a:t>. These scales were already developed in the original CEFR document but CEFR Companion Volume presents their more elaborate and extended versions.</a:t>
            </a:r>
          </a:p>
          <a:p>
            <a:endParaRPr lang="en-US" sz="1050" dirty="0"/>
          </a:p>
          <a:p>
            <a:r>
              <a:rPr lang="en-US" sz="1050" dirty="0"/>
              <a:t>The scale of </a:t>
            </a:r>
            <a:r>
              <a:rPr lang="en-US" sz="1050" b="1" i="1" dirty="0"/>
              <a:t>Correspondence</a:t>
            </a:r>
            <a:r>
              <a:rPr lang="en-US" sz="1050" dirty="0"/>
              <a:t> describes the skills necessary to participate in an interpersonal exchange. The scale relates to both informal and formal correspondence through a letter or e-mail. </a:t>
            </a:r>
          </a:p>
          <a:p>
            <a:endParaRPr lang="en-US" sz="1050" dirty="0"/>
          </a:p>
          <a:p>
            <a:r>
              <a:rPr lang="en-US" sz="1050" dirty="0"/>
              <a:t>The other scale, </a:t>
            </a:r>
            <a:r>
              <a:rPr lang="en-US" sz="1050" b="1" i="1" dirty="0"/>
              <a:t>Notes, messages, and forms, </a:t>
            </a:r>
            <a:r>
              <a:rPr lang="en-US" sz="1050" dirty="0"/>
              <a:t>focuses on information transfer. Information transfer can be achieved using forms, by leaving or taking telephone messages, or by writing notes to other people.</a:t>
            </a:r>
          </a:p>
          <a:p>
            <a:endParaRPr lang="en-US" sz="1400"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7</a:t>
            </a:fld>
            <a:endParaRPr lang="de-AT"/>
          </a:p>
        </p:txBody>
      </p:sp>
    </p:spTree>
    <p:extLst>
      <p:ext uri="{BB962C8B-B14F-4D97-AF65-F5344CB8AC3E}">
        <p14:creationId xmlns:p14="http://schemas.microsoft.com/office/powerpoint/2010/main" val="3694689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US" dirty="0"/>
              <a:t>Progression up the scale of Correspondence activities in CEFR CV is characterized by the following qualities:</a:t>
            </a:r>
          </a:p>
          <a:p>
            <a:r>
              <a:rPr lang="en-US" dirty="0"/>
              <a:t>CEFR pre-A level </a:t>
            </a:r>
            <a:r>
              <a:rPr lang="pl-PL" dirty="0" err="1"/>
              <a:t>is</a:t>
            </a:r>
            <a:r>
              <a:rPr lang="en-US" dirty="0"/>
              <a:t> characterized by short phrases with personal information that are made with the help of a dictionary.</a:t>
            </a:r>
          </a:p>
          <a:p>
            <a:r>
              <a:rPr lang="en-US" dirty="0"/>
              <a:t>CEFR A levels are characterized by simple, personal text messages, emails, or letters about hobbies or preferences which are still composed with the help of a dictionary at the A1 level. At the A2 level, the range of message topics becomes wider including routine activities, invitations, thanks, apologies, arrangements, and confirmations.  At the A2+ level, the language user can even respond in a short email to questions about a new product or activity.</a:t>
            </a:r>
          </a:p>
          <a:p>
            <a:r>
              <a:rPr lang="en-US" dirty="0"/>
              <a:t>CEFR B levels: Focus on a wider range of correspondence types, e. g. application, transactional or opinion letter/email, giving detailed accounts, and expressing thoughts about cultural events at the B1 level. At the B2 level language users can employ formality and conventions appropriate to the context, convey degrees of emotion, and write non-routine professional letters with a degree of fluency and effectiveness. They start understanding idiomatic expressions and colloquialisms.</a:t>
            </a:r>
          </a:p>
          <a:p>
            <a:r>
              <a:rPr lang="en-US" dirty="0"/>
              <a:t>CEFR C levels: At the C1 level </a:t>
            </a:r>
            <a:r>
              <a:rPr lang="pl-PL" dirty="0"/>
              <a:t>one </a:t>
            </a:r>
            <a:r>
              <a:rPr lang="en-US" dirty="0"/>
              <a:t>can interact in writing with effectiveness, complexity, accuracy, and flexibility, whereas at the C2 level language users can write virtually any type of correspondence in an appropriate tone and style.</a:t>
            </a:r>
          </a:p>
          <a:p>
            <a:endParaRPr lang="en-US" dirty="0"/>
          </a:p>
          <a:p>
            <a:endParaRPr lang="en-US" dirty="0"/>
          </a:p>
          <a:p>
            <a:endParaRPr lang="en-US"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8</a:t>
            </a:fld>
            <a:endParaRPr lang="de-AT"/>
          </a:p>
        </p:txBody>
      </p:sp>
    </p:spTree>
    <p:extLst>
      <p:ext uri="{BB962C8B-B14F-4D97-AF65-F5344CB8AC3E}">
        <p14:creationId xmlns:p14="http://schemas.microsoft.com/office/powerpoint/2010/main" val="2650459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en-US" dirty="0"/>
              <a:t>Progression up the scale of Notes, Messages and Forms activities in CEFR CV is characterized by the following qualities:</a:t>
            </a:r>
          </a:p>
          <a:p>
            <a:r>
              <a:rPr lang="en-US" dirty="0"/>
              <a:t>Language users who are at CEFR Pre-A level can fill in simple registration forms with personal details such as name, nationality, address, and marital status.</a:t>
            </a:r>
          </a:p>
          <a:p>
            <a:r>
              <a:rPr lang="en-US" dirty="0"/>
              <a:t>At CEFR A1 level language users can write short messages e. g. about the time of arrival at a place or they can fill out a registration form. At the A2 level, they can fill in most everyday forms, e. g. to request a visa or to open a bank account. At the level of A2+ language users can take short messages related to areas of immediate need if it is possible to ask for repetition or reformulation.</a:t>
            </a:r>
          </a:p>
          <a:p>
            <a:r>
              <a:rPr lang="en-US" dirty="0"/>
              <a:t>CEFR B1 level focuses on taking routine messages in personal, professional, or academic contexts and writing notes on the phone or related to information of immediate relevance getting across points that are relevant for the language user. At the B1 level, a language user can take more complex notes if the caller dictates the points clearly and sympathetically. At the B2 level language users can take or leave complex notes in personal, professional, and academic contexts provided asking for clarification or elaboration is possible.</a:t>
            </a:r>
          </a:p>
          <a:p>
            <a:r>
              <a:rPr lang="en-US" dirty="0"/>
              <a:t>As regards CEFR C levels</a:t>
            </a:r>
            <a:r>
              <a:rPr lang="pl-PL" dirty="0"/>
              <a:t>,</a:t>
            </a:r>
            <a:r>
              <a:rPr lang="en-US" dirty="0"/>
              <a:t> there are no separate descriptors</a:t>
            </a:r>
            <a:r>
              <a:rPr lang="pl-PL" dirty="0"/>
              <a:t> </a:t>
            </a:r>
            <a:r>
              <a:rPr lang="pl-PL" dirty="0" err="1"/>
              <a:t>here</a:t>
            </a:r>
            <a:r>
              <a:rPr lang="en-US" dirty="0"/>
              <a:t>. This does not mean that it is not possible to create such descriptors. Especially when we take into account specific professional or academic contexts which might require the knowledge and skills in a language for specific purposes. An example here might be filling out </a:t>
            </a:r>
            <a:r>
              <a:rPr lang="pl-PL" dirty="0"/>
              <a:t>a form for </a:t>
            </a:r>
            <a:r>
              <a:rPr lang="en-US" dirty="0"/>
              <a:t>an international project proposal.</a:t>
            </a:r>
          </a:p>
          <a:p>
            <a:endParaRPr lang="en-US" dirty="0"/>
          </a:p>
        </p:txBody>
      </p:sp>
      <p:sp>
        <p:nvSpPr>
          <p:cNvPr id="4" name="Symbol zastępczy numeru slajdu 3"/>
          <p:cNvSpPr>
            <a:spLocks noGrp="1"/>
          </p:cNvSpPr>
          <p:nvPr>
            <p:ph type="sldNum" sz="quarter" idx="5"/>
          </p:nvPr>
        </p:nvSpPr>
        <p:spPr/>
        <p:txBody>
          <a:bodyPr/>
          <a:lstStyle/>
          <a:p>
            <a:fld id="{5987D6DD-DFA2-43CB-AD64-2EC5BC4A30E6}" type="slidenum">
              <a:rPr lang="de-AT" smtClean="0"/>
              <a:t>9</a:t>
            </a:fld>
            <a:endParaRPr lang="de-AT"/>
          </a:p>
        </p:txBody>
      </p:sp>
    </p:spTree>
    <p:extLst>
      <p:ext uri="{BB962C8B-B14F-4D97-AF65-F5344CB8AC3E}">
        <p14:creationId xmlns:p14="http://schemas.microsoft.com/office/powerpoint/2010/main" val="4064401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80C79133-654F-234E-4D3F-EA7D5D9CB815}"/>
              </a:ext>
            </a:extLst>
          </p:cNvPr>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7" name="Text Placeholder 2">
            <a:extLst>
              <a:ext uri="{FF2B5EF4-FFF2-40B4-BE49-F238E27FC236}">
                <a16:creationId xmlns:a16="http://schemas.microsoft.com/office/drawing/2014/main" id="{CF6341A0-729F-7A7D-5FD0-23ABC641303D}"/>
              </a:ext>
            </a:extLst>
          </p:cNvPr>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pic>
        <p:nvPicPr>
          <p:cNvPr id="8" name="Picture 7">
            <a:extLst>
              <a:ext uri="{FF2B5EF4-FFF2-40B4-BE49-F238E27FC236}">
                <a16:creationId xmlns:a16="http://schemas.microsoft.com/office/drawing/2014/main" id="{0F4ACCFE-C1D2-C052-F003-4D854C69424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sp>
        <p:nvSpPr>
          <p:cNvPr id="12" name="TextBox 11">
            <a:extLst>
              <a:ext uri="{FF2B5EF4-FFF2-40B4-BE49-F238E27FC236}">
                <a16:creationId xmlns:a16="http://schemas.microsoft.com/office/drawing/2014/main" id="{7F6B30CE-2890-B66E-6C08-DF7FA81433A3}"/>
              </a:ext>
            </a:extLst>
          </p:cNvPr>
          <p:cNvSpPr txBox="1"/>
          <p:nvPr userDrawn="1"/>
        </p:nvSpPr>
        <p:spPr>
          <a:xfrm>
            <a:off x="2715208" y="6046237"/>
            <a:ext cx="7613780" cy="588826"/>
          </a:xfrm>
          <a:prstGeom prst="rect">
            <a:avLst/>
          </a:prstGeom>
          <a:noFill/>
        </p:spPr>
        <p:txBody>
          <a:bodyPr wrap="square" rtlCol="0">
            <a:spAutoFit/>
          </a:bodyPr>
          <a:lstStyle/>
          <a:p>
            <a:endParaRPr lang="en-US" dirty="0"/>
          </a:p>
        </p:txBody>
      </p:sp>
      <p:cxnSp>
        <p:nvCxnSpPr>
          <p:cNvPr id="13" name="Straight Connector 12">
            <a:extLst>
              <a:ext uri="{FF2B5EF4-FFF2-40B4-BE49-F238E27FC236}">
                <a16:creationId xmlns:a16="http://schemas.microsoft.com/office/drawing/2014/main" id="{2DEA6966-FB45-2BD3-BD0D-980BF19B69B8}"/>
              </a:ext>
            </a:extLst>
          </p:cNvPr>
          <p:cNvCxnSpPr/>
          <p:nvPr userDrawn="1"/>
        </p:nvCxnSpPr>
        <p:spPr>
          <a:xfrm>
            <a:off x="760095" y="9979025"/>
            <a:ext cx="4221480" cy="571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ecml.at/companionvolumetoolbox" TargetMode="External"/><Relationship Id="rId5" Type="http://schemas.openxmlformats.org/officeDocument/2006/relationships/hyperlink" Target="https://creativecommons.org/licenses/by-nc-sa/4.0/deed.en" TargetMode="Externa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3" Type="http://schemas.openxmlformats.org/officeDocument/2006/relationships/hyperlink" Target="https://rm.coe.int/1680459f97"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scriptiebank.be/sites/default/files/thesis/2020-10/Written%20interaction%20in%20the%20TEFL-classroom.pdf" TargetMode="External"/><Relationship Id="rId4" Type="http://schemas.openxmlformats.org/officeDocument/2006/relationships/hyperlink" Target="https://rm.coe.int/common-european-framework-of-reference-for-languages-learning-teaching/16809ea0d4"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7.xml"/><Relationship Id="rId7" Type="http://schemas.openxmlformats.org/officeDocument/2006/relationships/diagramColors" Target="../diagrams/colors1.xml"/><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12563" y="1404258"/>
            <a:ext cx="3740401" cy="969826"/>
          </a:xfrm>
        </p:spPr>
        <p:txBody>
          <a:bodyPr>
            <a:normAutofit fontScale="90000"/>
          </a:bodyPr>
          <a:lstStyle/>
          <a:p>
            <a:r>
              <a:rPr lang="en-US" sz="4800" dirty="0">
                <a:solidFill>
                  <a:schemeClr val="accent5">
                    <a:lumMod val="50000"/>
                  </a:schemeClr>
                </a:solidFill>
              </a:rPr>
              <a:t>Written</a:t>
            </a:r>
            <a:r>
              <a:rPr lang="pl-PL" sz="4800" dirty="0">
                <a:solidFill>
                  <a:schemeClr val="accent5">
                    <a:lumMod val="50000"/>
                  </a:schemeClr>
                </a:solidFill>
              </a:rPr>
              <a:t> </a:t>
            </a:r>
            <a:r>
              <a:rPr lang="en-US" sz="4800" dirty="0">
                <a:solidFill>
                  <a:schemeClr val="accent5">
                    <a:lumMod val="50000"/>
                  </a:schemeClr>
                </a:solidFill>
              </a:rPr>
              <a:t>Interaction</a:t>
            </a:r>
          </a:p>
        </p:txBody>
      </p:sp>
      <p:sp>
        <p:nvSpPr>
          <p:cNvPr id="4" name="TextBox 3"/>
          <p:cNvSpPr txBox="1"/>
          <p:nvPr/>
        </p:nvSpPr>
        <p:spPr>
          <a:xfrm>
            <a:off x="785813" y="483817"/>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dirty="0">
                <a:solidFill>
                  <a:srgbClr val="1F4E79"/>
                </a:solidFill>
              </a:rPr>
              <a:t>Implémentation du Volume complémentaire du CECR – Boîte d’outils</a:t>
            </a:r>
          </a:p>
          <a:p>
            <a:r>
              <a:rPr lang="en-GB" sz="1200" b="1" dirty="0">
                <a:solidFill>
                  <a:srgbClr val="69C509"/>
                </a:solidFill>
              </a:rPr>
              <a:t>    </a:t>
            </a:r>
          </a:p>
        </p:txBody>
      </p:sp>
      <p:pic>
        <p:nvPicPr>
          <p:cNvPr id="7" name="Picture 6" descr="Rural mailbox">
            <a:extLst>
              <a:ext uri="{FF2B5EF4-FFF2-40B4-BE49-F238E27FC236}">
                <a16:creationId xmlns:a16="http://schemas.microsoft.com/office/drawing/2014/main" id="{0592C158-A595-282B-AF3E-1112089B23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162" y="1547845"/>
            <a:ext cx="5858846" cy="3905897"/>
          </a:xfrm>
          <a:prstGeom prst="rect">
            <a:avLst/>
          </a:prstGeom>
        </p:spPr>
      </p:pic>
      <p:pic>
        <p:nvPicPr>
          <p:cNvPr id="11" name="Grafik 10">
            <a:extLst>
              <a:ext uri="{FF2B5EF4-FFF2-40B4-BE49-F238E27FC236}">
                <a16:creationId xmlns:a16="http://schemas.microsoft.com/office/drawing/2014/main" id="{EE012F06-1E53-3984-C350-A43E39B53A3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91257" y="409756"/>
            <a:ext cx="1026915" cy="666881"/>
          </a:xfrm>
          <a:prstGeom prst="rect">
            <a:avLst/>
          </a:prstGeom>
        </p:spPr>
      </p:pic>
      <p:sp>
        <p:nvSpPr>
          <p:cNvPr id="3" name="Rectangle 3">
            <a:extLst>
              <a:ext uri="{FF2B5EF4-FFF2-40B4-BE49-F238E27FC236}">
                <a16:creationId xmlns:a16="http://schemas.microsoft.com/office/drawing/2014/main" id="{063ED596-C7C4-CC25-65F3-27C1EFA0A984}"/>
              </a:ext>
            </a:extLst>
          </p:cNvPr>
          <p:cNvSpPr>
            <a:spLocks noChangeArrowheads="1"/>
          </p:cNvSpPr>
          <p:nvPr/>
        </p:nvSpPr>
        <p:spPr bwMode="auto">
          <a:xfrm>
            <a:off x="785813" y="6127232"/>
            <a:ext cx="8315325"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2023. This work is licensed under an Attribution-</a:t>
            </a:r>
            <a:r>
              <a:rPr kumimoji="0" lang="en-US" altLang="en-US" sz="900" b="0" i="0" u="none" strike="noStrike" cap="none" normalizeH="0" baseline="0" dirty="0" err="1">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NonCommercial</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cap="none" normalizeH="0" baseline="0" dirty="0" err="1">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ShareAlike</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International Creative Commons </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hlinkClick r:id="rId5"/>
              </a:rPr>
              <a:t>CC-BY-NC-SA 4.0 License</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Attribution: Original activity from </a:t>
            </a:r>
            <a:r>
              <a:rPr kumimoji="0" lang="en-US"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Fischer Johann (et al.) </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(2023), </a:t>
            </a:r>
            <a:r>
              <a:rPr kumimoji="0" lang="en-GB" altLang="en-US" sz="900" b="0" i="1"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CEFR Companion Volume implementation toolbox</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 Council of Europe (European Centre for Modern Languages), Graz, available at </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hlinkClick r:id="rId6"/>
              </a:rPr>
              <a:t>www.ecml.at/companionvolumetoolbox</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cap="none" normalizeH="0" baseline="0" dirty="0">
                <a:ln>
                  <a:noFill/>
                </a:ln>
                <a:solidFill>
                  <a:schemeClr val="tx1"/>
                </a:solidFill>
                <a:effectLst/>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8994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B67287-BBDC-4D0A-A25C-EC97308A1987}"/>
              </a:ext>
            </a:extLst>
          </p:cNvPr>
          <p:cNvSpPr>
            <a:spLocks noGrp="1"/>
          </p:cNvSpPr>
          <p:nvPr>
            <p:ph type="ctrTitle"/>
          </p:nvPr>
        </p:nvSpPr>
        <p:spPr>
          <a:xfrm>
            <a:off x="947956" y="422388"/>
            <a:ext cx="9720044" cy="984023"/>
          </a:xfrm>
        </p:spPr>
        <p:txBody>
          <a:bodyPr>
            <a:normAutofit/>
          </a:bodyPr>
          <a:lstStyle/>
          <a:p>
            <a:pPr algn="l"/>
            <a:r>
              <a:rPr lang="en-US" sz="3600" dirty="0"/>
              <a:t>Final comments – the function of descriptors</a:t>
            </a:r>
          </a:p>
        </p:txBody>
      </p:sp>
      <p:sp>
        <p:nvSpPr>
          <p:cNvPr id="4" name="Podtytuł 2">
            <a:extLst>
              <a:ext uri="{FF2B5EF4-FFF2-40B4-BE49-F238E27FC236}">
                <a16:creationId xmlns:a16="http://schemas.microsoft.com/office/drawing/2014/main" id="{21882FDE-487A-43F2-8DA8-99996ED80A60}"/>
              </a:ext>
            </a:extLst>
          </p:cNvPr>
          <p:cNvSpPr txBox="1">
            <a:spLocks/>
          </p:cNvSpPr>
          <p:nvPr/>
        </p:nvSpPr>
        <p:spPr>
          <a:xfrm>
            <a:off x="947956" y="1864425"/>
            <a:ext cx="10645330" cy="312914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50000"/>
              </a:lnSpc>
              <a:spcBef>
                <a:spcPts val="600"/>
              </a:spcBef>
              <a:buFont typeface="Arial" panose="020B0604020202020204" pitchFamily="34" charset="0"/>
              <a:buChar char="•"/>
            </a:pPr>
            <a:r>
              <a:rPr lang="en-US" sz="2200" dirty="0"/>
              <a:t>Updated and elaborated descriptors</a:t>
            </a:r>
          </a:p>
          <a:p>
            <a:pPr marL="342900" indent="-342900" algn="l">
              <a:lnSpc>
                <a:spcPct val="150000"/>
              </a:lnSpc>
              <a:spcBef>
                <a:spcPts val="600"/>
              </a:spcBef>
              <a:buFont typeface="Arial" panose="020B0604020202020204" pitchFamily="34" charset="0"/>
              <a:buChar char="•"/>
            </a:pPr>
            <a:r>
              <a:rPr lang="en-US" sz="2200" dirty="0"/>
              <a:t>Curriculum development</a:t>
            </a:r>
          </a:p>
          <a:p>
            <a:pPr marL="342900" indent="-342900" algn="l">
              <a:lnSpc>
                <a:spcPct val="150000"/>
              </a:lnSpc>
              <a:spcBef>
                <a:spcPts val="600"/>
              </a:spcBef>
              <a:buFont typeface="Arial" panose="020B0604020202020204" pitchFamily="34" charset="0"/>
              <a:buChar char="•"/>
            </a:pPr>
            <a:r>
              <a:rPr lang="en-US" sz="2200" dirty="0"/>
              <a:t>Personal language user’s learning objectives and guidelines</a:t>
            </a:r>
          </a:p>
          <a:p>
            <a:pPr marL="342900" indent="-342900" algn="l">
              <a:lnSpc>
                <a:spcPct val="150000"/>
              </a:lnSpc>
              <a:spcBef>
                <a:spcPts val="600"/>
              </a:spcBef>
              <a:buFont typeface="Arial" panose="020B0604020202020204" pitchFamily="34" charset="0"/>
              <a:buChar char="•"/>
            </a:pPr>
            <a:r>
              <a:rPr lang="en-US" sz="2200" dirty="0"/>
              <a:t>Adaptable tools for a particular educational context</a:t>
            </a:r>
          </a:p>
          <a:p>
            <a:pPr marL="342900" indent="-342900" algn="l">
              <a:lnSpc>
                <a:spcPct val="150000"/>
              </a:lnSpc>
              <a:spcBef>
                <a:spcPts val="600"/>
              </a:spcBef>
              <a:buFont typeface="Arial" panose="020B0604020202020204" pitchFamily="34" charset="0"/>
              <a:buChar char="•"/>
            </a:pPr>
            <a:r>
              <a:rPr lang="en-US" sz="2200" dirty="0"/>
              <a:t>Inspiration for classroom task development</a:t>
            </a:r>
          </a:p>
        </p:txBody>
      </p:sp>
    </p:spTree>
    <p:custDataLst>
      <p:tags r:id="rId1"/>
    </p:custDataLst>
    <p:extLst>
      <p:ext uri="{BB962C8B-B14F-4D97-AF65-F5344CB8AC3E}">
        <p14:creationId xmlns:p14="http://schemas.microsoft.com/office/powerpoint/2010/main" val="127359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75C222-E167-43FF-BB79-979AC21AF65D}"/>
              </a:ext>
            </a:extLst>
          </p:cNvPr>
          <p:cNvSpPr>
            <a:spLocks noGrp="1"/>
          </p:cNvSpPr>
          <p:nvPr>
            <p:ph type="ctrTitle"/>
          </p:nvPr>
        </p:nvSpPr>
        <p:spPr>
          <a:xfrm>
            <a:off x="652069" y="610634"/>
            <a:ext cx="9672507" cy="722766"/>
          </a:xfrm>
        </p:spPr>
        <p:txBody>
          <a:bodyPr>
            <a:normAutofit/>
          </a:bodyPr>
          <a:lstStyle/>
          <a:p>
            <a:pPr algn="l"/>
            <a:r>
              <a:rPr lang="en-GB" sz="3600" dirty="0"/>
              <a:t>Bibliography:</a:t>
            </a:r>
          </a:p>
        </p:txBody>
      </p:sp>
      <p:sp>
        <p:nvSpPr>
          <p:cNvPr id="4" name="pole tekstowe 3">
            <a:extLst>
              <a:ext uri="{FF2B5EF4-FFF2-40B4-BE49-F238E27FC236}">
                <a16:creationId xmlns:a16="http://schemas.microsoft.com/office/drawing/2014/main" id="{6FDA701E-DDB0-41DD-A61B-1B0E29DD9FAE}"/>
              </a:ext>
            </a:extLst>
          </p:cNvPr>
          <p:cNvSpPr txBox="1"/>
          <p:nvPr/>
        </p:nvSpPr>
        <p:spPr>
          <a:xfrm>
            <a:off x="652069" y="1532876"/>
            <a:ext cx="10714432" cy="3439981"/>
          </a:xfrm>
          <a:prstGeom prst="rect">
            <a:avLst/>
          </a:prstGeom>
          <a:noFill/>
        </p:spPr>
        <p:txBody>
          <a:bodyPr wrap="square" rtlCol="0">
            <a:spAutoFit/>
          </a:bodyPr>
          <a:lstStyle/>
          <a:p>
            <a:pPr>
              <a:lnSpc>
                <a:spcPct val="107000"/>
              </a:lnSpc>
              <a:spcBef>
                <a:spcPts val="375"/>
              </a:spcBef>
              <a:spcAft>
                <a:spcPts val="375"/>
              </a:spcAft>
            </a:pPr>
            <a:r>
              <a:rPr lang="en-US" sz="1600" dirty="0">
                <a:effectLst/>
                <a:ea typeface="Times New Roman" panose="02020603050405020304" pitchFamily="18" charset="0"/>
                <a:cs typeface="Times New Roman" panose="02020603050405020304" pitchFamily="18" charset="0"/>
              </a:rPr>
              <a:t>Council of Europe. 2001</a:t>
            </a:r>
            <a:r>
              <a:rPr lang="en-US" sz="1600" dirty="0">
                <a:ea typeface="Times New Roman" panose="02020603050405020304" pitchFamily="18" charset="0"/>
                <a:cs typeface="Times New Roman" panose="02020603050405020304" pitchFamily="18" charset="0"/>
              </a:rPr>
              <a:t>. </a:t>
            </a:r>
            <a:r>
              <a:rPr lang="en-US" sz="1600" i="1" dirty="0">
                <a:effectLst/>
                <a:ea typeface="Times New Roman" panose="02020603050405020304" pitchFamily="18" charset="0"/>
                <a:cs typeface="Times New Roman" panose="02020603050405020304" pitchFamily="18" charset="0"/>
              </a:rPr>
              <a:t> Common European Framework of Reference for Languages: Learning, Teaching, Assessment.</a:t>
            </a:r>
            <a:r>
              <a:rPr lang="en-US" sz="1600" dirty="0">
                <a:effectLst/>
                <a:ea typeface="Times New Roman" panose="02020603050405020304" pitchFamily="18" charset="0"/>
                <a:cs typeface="Times New Roman" panose="02020603050405020304" pitchFamily="18" charset="0"/>
              </a:rPr>
              <a:t> Cambridge: Cambridge University Press. </a:t>
            </a:r>
            <a:r>
              <a:rPr lang="en-GB" sz="1600" b="1" u="sng" dirty="0">
                <a:effectLst/>
                <a:ea typeface="Times New Roman" panose="02020603050405020304" pitchFamily="18" charset="0"/>
                <a:cs typeface="Times New Roman" panose="02020603050405020304" pitchFamily="18" charset="0"/>
                <a:hlinkClick r:id="rId3"/>
              </a:rPr>
              <a:t>https://rm.coe.int/1680459f97</a:t>
            </a:r>
            <a:endParaRPr lang="en-US" sz="1600" b="1" u="sng" dirty="0">
              <a:effectLst/>
              <a:ea typeface="Times New Roman" panose="02020603050405020304" pitchFamily="18" charset="0"/>
              <a:cs typeface="Times New Roman" panose="02020603050405020304" pitchFamily="18" charset="0"/>
            </a:endParaRPr>
          </a:p>
          <a:p>
            <a:pPr marL="742950" lvl="1" indent="-285750">
              <a:spcBef>
                <a:spcPts val="375"/>
              </a:spcBef>
              <a:spcAft>
                <a:spcPts val="375"/>
              </a:spcAft>
              <a:buFont typeface="Arial" panose="020B0604020202020204" pitchFamily="34" charset="0"/>
              <a:buChar char="•"/>
            </a:pPr>
            <a:r>
              <a:rPr lang="en-US" sz="1600" dirty="0">
                <a:effectLst/>
                <a:ea typeface="Times New Roman" panose="02020603050405020304" pitchFamily="18" charset="0"/>
                <a:cs typeface="Times New Roman" panose="02020603050405020304" pitchFamily="18" charset="0"/>
              </a:rPr>
              <a:t>Written production, pp. 66-68</a:t>
            </a:r>
          </a:p>
          <a:p>
            <a:pPr marL="742950" lvl="1" indent="-285750">
              <a:spcBef>
                <a:spcPts val="375"/>
              </a:spcBef>
              <a:spcAft>
                <a:spcPts val="375"/>
              </a:spcAft>
              <a:buFont typeface="Arial" panose="020B0604020202020204" pitchFamily="34" charset="0"/>
              <a:buChar char="•"/>
            </a:pPr>
            <a:r>
              <a:rPr lang="en-US" sz="1600" dirty="0">
                <a:ea typeface="Times New Roman" panose="02020603050405020304" pitchFamily="18" charset="0"/>
                <a:cs typeface="Times New Roman" panose="02020603050405020304" pitchFamily="18" charset="0"/>
              </a:rPr>
              <a:t>Written interaction, pp. 81-84</a:t>
            </a:r>
          </a:p>
          <a:p>
            <a:pPr marL="742950" lvl="1" indent="-285750">
              <a:spcBef>
                <a:spcPts val="375"/>
              </a:spcBef>
              <a:spcAft>
                <a:spcPts val="375"/>
              </a:spcAft>
              <a:buFont typeface="Arial" panose="020B0604020202020204" pitchFamily="34" charset="0"/>
              <a:buChar char="•"/>
            </a:pPr>
            <a:r>
              <a:rPr lang="en-US" sz="1600" dirty="0">
                <a:effectLst/>
                <a:ea typeface="Times New Roman" panose="02020603050405020304" pitchFamily="18" charset="0"/>
                <a:cs typeface="Times New Roman" panose="02020603050405020304" pitchFamily="18" charset="0"/>
              </a:rPr>
              <a:t>Interaction strategies, pp. 87-89</a:t>
            </a:r>
          </a:p>
          <a:p>
            <a:pPr>
              <a:lnSpc>
                <a:spcPct val="107000"/>
              </a:lnSpc>
              <a:spcBef>
                <a:spcPts val="375"/>
              </a:spcBef>
              <a:spcAft>
                <a:spcPts val="375"/>
              </a:spcAft>
            </a:pPr>
            <a:r>
              <a:rPr lang="en-US" sz="1600" dirty="0">
                <a:effectLst/>
                <a:ea typeface="Times New Roman" panose="02020603050405020304" pitchFamily="18" charset="0"/>
                <a:cs typeface="Times New Roman" panose="02020603050405020304" pitchFamily="18" charset="0"/>
              </a:rPr>
              <a:t>Council of Europe. 2020</a:t>
            </a:r>
            <a:r>
              <a:rPr lang="en-US" sz="1600" dirty="0">
                <a:ea typeface="Times New Roman" panose="02020603050405020304" pitchFamily="18" charset="0"/>
                <a:cs typeface="Times New Roman" panose="02020603050405020304" pitchFamily="18" charset="0"/>
              </a:rPr>
              <a:t>.</a:t>
            </a:r>
            <a:r>
              <a:rPr lang="en-US" sz="1600" dirty="0">
                <a:effectLst/>
                <a:ea typeface="Times New Roman" panose="02020603050405020304" pitchFamily="18" charset="0"/>
                <a:cs typeface="Times New Roman" panose="02020603050405020304" pitchFamily="18" charset="0"/>
              </a:rPr>
              <a:t> </a:t>
            </a:r>
            <a:r>
              <a:rPr lang="en-US" sz="1600" i="1" dirty="0">
                <a:effectLst/>
                <a:ea typeface="Times New Roman" panose="02020603050405020304" pitchFamily="18" charset="0"/>
                <a:cs typeface="Times New Roman" panose="02020603050405020304" pitchFamily="18" charset="0"/>
              </a:rPr>
              <a:t>Common European Framework of Reference for Languages: Learning, Teaching, Assessment. Companion </a:t>
            </a:r>
            <a:r>
              <a:rPr lang="en-US" sz="1600" i="1" dirty="0">
                <a:ea typeface="Times New Roman" panose="02020603050405020304" pitchFamily="18" charset="0"/>
                <a:cs typeface="Times New Roman" panose="02020603050405020304" pitchFamily="18" charset="0"/>
              </a:rPr>
              <a:t>v</a:t>
            </a:r>
            <a:r>
              <a:rPr lang="en-US" sz="1600" i="1" dirty="0">
                <a:effectLst/>
                <a:ea typeface="Times New Roman" panose="02020603050405020304" pitchFamily="18" charset="0"/>
                <a:cs typeface="Times New Roman" panose="02020603050405020304" pitchFamily="18" charset="0"/>
              </a:rPr>
              <a:t>olume.</a:t>
            </a:r>
            <a:r>
              <a:rPr lang="en-US" sz="1600" dirty="0">
                <a:effectLst/>
                <a:ea typeface="Times New Roman" panose="02020603050405020304" pitchFamily="18" charset="0"/>
                <a:cs typeface="Times New Roman" panose="02020603050405020304" pitchFamily="18" charset="0"/>
              </a:rPr>
              <a:t> Strasbourg: Council of Europe Publishing. </a:t>
            </a:r>
            <a:br>
              <a:rPr lang="en-US" sz="1600" dirty="0">
                <a:effectLst/>
                <a:ea typeface="Times New Roman" panose="02020603050405020304" pitchFamily="18" charset="0"/>
                <a:cs typeface="Times New Roman" panose="02020603050405020304" pitchFamily="18" charset="0"/>
              </a:rPr>
            </a:br>
            <a:r>
              <a:rPr lang="pl-PL" sz="1600" b="1" u="sng" dirty="0">
                <a:effectLst/>
                <a:ea typeface="Times New Roman" panose="02020603050405020304" pitchFamily="18" charset="0"/>
                <a:cs typeface="Times New Roman" panose="02020603050405020304" pitchFamily="18" charset="0"/>
                <a:hlinkClick r:id="rId4"/>
              </a:rPr>
              <a:t>https://rm.coe.int/common-european-framework-of-reference-for-languages-learning-teaching/16809ea0d4</a:t>
            </a:r>
            <a:endParaRPr lang="en-US" sz="1600" b="1" u="sng" dirty="0">
              <a:effectLst/>
              <a:ea typeface="Times New Roman" panose="02020603050405020304" pitchFamily="18" charset="0"/>
              <a:cs typeface="Times New Roman" panose="02020603050405020304" pitchFamily="18" charset="0"/>
            </a:endParaRPr>
          </a:p>
          <a:p>
            <a:pPr>
              <a:lnSpc>
                <a:spcPct val="107000"/>
              </a:lnSpc>
              <a:spcBef>
                <a:spcPts val="375"/>
              </a:spcBef>
              <a:spcAft>
                <a:spcPts val="375"/>
              </a:spcAft>
            </a:pPr>
            <a:r>
              <a:rPr lang="en-US" sz="1600" dirty="0" err="1"/>
              <a:t>Caekebeke</a:t>
            </a:r>
            <a:r>
              <a:rPr lang="en-US" sz="1600" dirty="0"/>
              <a:t>, Sander and Iris De </a:t>
            </a:r>
            <a:r>
              <a:rPr lang="en-US" sz="1600" dirty="0" err="1"/>
              <a:t>Meersman</a:t>
            </a:r>
            <a:r>
              <a:rPr lang="en-US" sz="1600" dirty="0"/>
              <a:t>. 2020. </a:t>
            </a:r>
            <a:r>
              <a:rPr lang="en-US" sz="1600" i="1" dirty="0"/>
              <a:t>Bachelor Degree: Written interaction</a:t>
            </a:r>
            <a:r>
              <a:rPr lang="en-US" sz="1600" dirty="0"/>
              <a:t>. (</a:t>
            </a:r>
            <a:r>
              <a:rPr lang="en-US" sz="1600" dirty="0">
                <a:hlinkClick r:id="rId5"/>
              </a:rPr>
              <a:t>https://scriptiebank.be/sites/default/files/thesis/2020-10/Written%20interaction%20in%20the%20TEFL-classroom.pdf</a:t>
            </a:r>
            <a:r>
              <a:rPr lang="en-US" sz="1600" dirty="0"/>
              <a:t>) (date of access: 30 August 2022).</a:t>
            </a:r>
          </a:p>
        </p:txBody>
      </p:sp>
    </p:spTree>
    <p:extLst>
      <p:ext uri="{BB962C8B-B14F-4D97-AF65-F5344CB8AC3E}">
        <p14:creationId xmlns:p14="http://schemas.microsoft.com/office/powerpoint/2010/main" val="4136677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B67287-BBDC-4D0A-A25C-EC97308A1987}"/>
              </a:ext>
            </a:extLst>
          </p:cNvPr>
          <p:cNvSpPr>
            <a:spLocks noGrp="1"/>
          </p:cNvSpPr>
          <p:nvPr>
            <p:ph type="ctrTitle"/>
          </p:nvPr>
        </p:nvSpPr>
        <p:spPr>
          <a:xfrm>
            <a:off x="889233" y="279775"/>
            <a:ext cx="9720044" cy="824521"/>
          </a:xfrm>
        </p:spPr>
        <p:txBody>
          <a:bodyPr>
            <a:normAutofit/>
          </a:bodyPr>
          <a:lstStyle/>
          <a:p>
            <a:pPr>
              <a:lnSpc>
                <a:spcPct val="100000"/>
              </a:lnSpc>
              <a:spcBef>
                <a:spcPts val="600"/>
              </a:spcBef>
            </a:pPr>
            <a:r>
              <a:rPr lang="en-US" sz="3600" dirty="0"/>
              <a:t>Introduction</a:t>
            </a:r>
          </a:p>
        </p:txBody>
      </p:sp>
      <p:sp>
        <p:nvSpPr>
          <p:cNvPr id="3" name="Podtytuł 2">
            <a:extLst>
              <a:ext uri="{FF2B5EF4-FFF2-40B4-BE49-F238E27FC236}">
                <a16:creationId xmlns:a16="http://schemas.microsoft.com/office/drawing/2014/main" id="{D67C97B7-5DB2-4BC5-A628-54479FDB18F7}"/>
              </a:ext>
            </a:extLst>
          </p:cNvPr>
          <p:cNvSpPr>
            <a:spLocks noGrp="1"/>
          </p:cNvSpPr>
          <p:nvPr>
            <p:ph type="subTitle" idx="1"/>
          </p:nvPr>
        </p:nvSpPr>
        <p:spPr>
          <a:xfrm>
            <a:off x="889233" y="1620910"/>
            <a:ext cx="9906285" cy="3403851"/>
          </a:xfrm>
        </p:spPr>
        <p:txBody>
          <a:bodyPr>
            <a:noAutofit/>
          </a:bodyPr>
          <a:lstStyle/>
          <a:p>
            <a:pPr marL="285750" indent="-285750" algn="l">
              <a:lnSpc>
                <a:spcPct val="100000"/>
              </a:lnSpc>
              <a:spcBef>
                <a:spcPts val="600"/>
              </a:spcBef>
              <a:buFont typeface="Arial" panose="020B0604020202020204" pitchFamily="34" charset="0"/>
              <a:buChar char="•"/>
            </a:pPr>
            <a:r>
              <a:rPr lang="en-US" dirty="0"/>
              <a:t>The role of interaction in language (interpersonal, collaborative, and transactional functions)</a:t>
            </a:r>
          </a:p>
          <a:p>
            <a:pPr marL="285750" indent="-285750" algn="l">
              <a:lnSpc>
                <a:spcPct val="100000"/>
              </a:lnSpc>
              <a:spcBef>
                <a:spcPts val="600"/>
              </a:spcBef>
              <a:buFont typeface="Arial" panose="020B0604020202020204" pitchFamily="34" charset="0"/>
              <a:buChar char="•"/>
            </a:pPr>
            <a:r>
              <a:rPr lang="en-US" dirty="0"/>
              <a:t>The role of interaction in educational and professional contexts</a:t>
            </a:r>
          </a:p>
          <a:p>
            <a:pPr marL="800100" lvl="1" indent="-342900" algn="l">
              <a:lnSpc>
                <a:spcPct val="100000"/>
              </a:lnSpc>
              <a:spcBef>
                <a:spcPts val="600"/>
              </a:spcBef>
              <a:buFont typeface="Wingdings" panose="05000000000000000000" pitchFamily="2" charset="2"/>
              <a:buChar char="Ø"/>
            </a:pPr>
            <a:r>
              <a:rPr lang="en-US" dirty="0"/>
              <a:t>Turn taking</a:t>
            </a:r>
          </a:p>
          <a:p>
            <a:pPr marL="800100" lvl="1" indent="-342900" algn="l">
              <a:lnSpc>
                <a:spcPct val="100000"/>
              </a:lnSpc>
              <a:spcBef>
                <a:spcPts val="600"/>
              </a:spcBef>
              <a:buFont typeface="Wingdings" panose="05000000000000000000" pitchFamily="2" charset="2"/>
              <a:buChar char="Ø"/>
            </a:pPr>
            <a:r>
              <a:rPr lang="en-US" dirty="0"/>
              <a:t>Co-operating</a:t>
            </a:r>
          </a:p>
          <a:p>
            <a:pPr marL="342900" indent="-342900" algn="l">
              <a:lnSpc>
                <a:spcPct val="100000"/>
              </a:lnSpc>
              <a:spcBef>
                <a:spcPts val="600"/>
              </a:spcBef>
              <a:buFont typeface="Arial" panose="020B0604020202020204" pitchFamily="34" charset="0"/>
              <a:buChar char="•"/>
            </a:pPr>
            <a:r>
              <a:rPr lang="en-US" dirty="0"/>
              <a:t>Spoken interaction</a:t>
            </a:r>
          </a:p>
          <a:p>
            <a:pPr marL="342900" indent="-342900" algn="l">
              <a:lnSpc>
                <a:spcPct val="100000"/>
              </a:lnSpc>
              <a:spcBef>
                <a:spcPts val="600"/>
              </a:spcBef>
              <a:buFont typeface="Arial" panose="020B0604020202020204" pitchFamily="34" charset="0"/>
              <a:buChar char="•"/>
            </a:pPr>
            <a:r>
              <a:rPr lang="en-US" dirty="0"/>
              <a:t>Written interaction</a:t>
            </a:r>
            <a:endParaRPr lang="en-US" sz="2800" dirty="0"/>
          </a:p>
        </p:txBody>
      </p:sp>
    </p:spTree>
    <p:custDataLst>
      <p:tags r:id="rId1"/>
    </p:custDataLst>
    <p:extLst>
      <p:ext uri="{BB962C8B-B14F-4D97-AF65-F5344CB8AC3E}">
        <p14:creationId xmlns:p14="http://schemas.microsoft.com/office/powerpoint/2010/main" val="3276820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B67287-BBDC-4D0A-A25C-EC97308A1987}"/>
              </a:ext>
            </a:extLst>
          </p:cNvPr>
          <p:cNvSpPr>
            <a:spLocks noGrp="1"/>
          </p:cNvSpPr>
          <p:nvPr>
            <p:ph type="ctrTitle"/>
          </p:nvPr>
        </p:nvSpPr>
        <p:spPr>
          <a:xfrm>
            <a:off x="889233" y="279775"/>
            <a:ext cx="9720044" cy="824521"/>
          </a:xfrm>
        </p:spPr>
        <p:txBody>
          <a:bodyPr>
            <a:normAutofit/>
          </a:bodyPr>
          <a:lstStyle/>
          <a:p>
            <a:pPr>
              <a:lnSpc>
                <a:spcPct val="100000"/>
              </a:lnSpc>
              <a:spcBef>
                <a:spcPts val="600"/>
              </a:spcBef>
            </a:pPr>
            <a:r>
              <a:rPr lang="en-US" sz="3600" dirty="0"/>
              <a:t>The aim of this presentation</a:t>
            </a:r>
          </a:p>
        </p:txBody>
      </p:sp>
      <p:sp>
        <p:nvSpPr>
          <p:cNvPr id="3" name="Podtytuł 2">
            <a:extLst>
              <a:ext uri="{FF2B5EF4-FFF2-40B4-BE49-F238E27FC236}">
                <a16:creationId xmlns:a16="http://schemas.microsoft.com/office/drawing/2014/main" id="{D67C97B7-5DB2-4BC5-A628-54479FDB18F7}"/>
              </a:ext>
            </a:extLst>
          </p:cNvPr>
          <p:cNvSpPr>
            <a:spLocks noGrp="1"/>
          </p:cNvSpPr>
          <p:nvPr>
            <p:ph type="subTitle" idx="1"/>
          </p:nvPr>
        </p:nvSpPr>
        <p:spPr>
          <a:xfrm>
            <a:off x="889233" y="2031878"/>
            <a:ext cx="9906285" cy="2031878"/>
          </a:xfrm>
        </p:spPr>
        <p:txBody>
          <a:bodyPr>
            <a:noAutofit/>
          </a:bodyPr>
          <a:lstStyle/>
          <a:p>
            <a:pPr marL="742950" lvl="1" indent="-285750" algn="l">
              <a:lnSpc>
                <a:spcPct val="150000"/>
              </a:lnSpc>
              <a:spcBef>
                <a:spcPts val="600"/>
              </a:spcBef>
              <a:buFont typeface="Wingdings" panose="05000000000000000000" pitchFamily="2" charset="2"/>
              <a:buChar char="Ø"/>
            </a:pPr>
            <a:r>
              <a:rPr lang="en-US" sz="2400" dirty="0"/>
              <a:t>The differences between written production and written interaction</a:t>
            </a:r>
          </a:p>
          <a:p>
            <a:pPr marL="742950" lvl="1" indent="-285750" algn="l">
              <a:lnSpc>
                <a:spcPct val="150000"/>
              </a:lnSpc>
              <a:spcBef>
                <a:spcPts val="600"/>
              </a:spcBef>
              <a:buFont typeface="Wingdings" panose="05000000000000000000" pitchFamily="2" charset="2"/>
              <a:buChar char="Ø"/>
            </a:pPr>
            <a:r>
              <a:rPr lang="en-US" sz="2400" dirty="0"/>
              <a:t>The differences between spoken and written interaction</a:t>
            </a:r>
          </a:p>
          <a:p>
            <a:pPr marL="742950" lvl="1" indent="-285750" algn="l">
              <a:lnSpc>
                <a:spcPct val="150000"/>
              </a:lnSpc>
              <a:spcBef>
                <a:spcPts val="600"/>
              </a:spcBef>
              <a:buFont typeface="Wingdings" panose="05000000000000000000" pitchFamily="2" charset="2"/>
              <a:buChar char="Ø"/>
            </a:pPr>
            <a:r>
              <a:rPr lang="en-US" sz="2400" dirty="0"/>
              <a:t>A summary of CEFR Companion Volume written interaction scales</a:t>
            </a:r>
          </a:p>
        </p:txBody>
      </p:sp>
    </p:spTree>
    <p:custDataLst>
      <p:tags r:id="rId1"/>
    </p:custDataLst>
    <p:extLst>
      <p:ext uri="{BB962C8B-B14F-4D97-AF65-F5344CB8AC3E}">
        <p14:creationId xmlns:p14="http://schemas.microsoft.com/office/powerpoint/2010/main" val="3511100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B67287-BBDC-4D0A-A25C-EC97308A1987}"/>
              </a:ext>
            </a:extLst>
          </p:cNvPr>
          <p:cNvSpPr>
            <a:spLocks noGrp="1"/>
          </p:cNvSpPr>
          <p:nvPr>
            <p:ph type="ctrTitle"/>
          </p:nvPr>
        </p:nvSpPr>
        <p:spPr>
          <a:xfrm>
            <a:off x="889233" y="279775"/>
            <a:ext cx="9720044" cy="824521"/>
          </a:xfrm>
        </p:spPr>
        <p:txBody>
          <a:bodyPr>
            <a:normAutofit/>
          </a:bodyPr>
          <a:lstStyle/>
          <a:p>
            <a:pPr>
              <a:lnSpc>
                <a:spcPct val="100000"/>
              </a:lnSpc>
              <a:spcBef>
                <a:spcPts val="600"/>
              </a:spcBef>
            </a:pPr>
            <a:r>
              <a:rPr lang="en-GB" sz="3600" dirty="0"/>
              <a:t>Written Production vs. Written Interaction</a:t>
            </a:r>
          </a:p>
        </p:txBody>
      </p:sp>
      <p:graphicFrame>
        <p:nvGraphicFramePr>
          <p:cNvPr id="4" name="Table 4">
            <a:extLst>
              <a:ext uri="{FF2B5EF4-FFF2-40B4-BE49-F238E27FC236}">
                <a16:creationId xmlns:a16="http://schemas.microsoft.com/office/drawing/2014/main" id="{B7D3467A-F189-B7E3-2656-5C6F90AB4789}"/>
              </a:ext>
            </a:extLst>
          </p:cNvPr>
          <p:cNvGraphicFramePr>
            <a:graphicFrameLocks noGrp="1"/>
          </p:cNvGraphicFramePr>
          <p:nvPr>
            <p:extLst>
              <p:ext uri="{D42A27DB-BD31-4B8C-83A1-F6EECF244321}">
                <p14:modId xmlns:p14="http://schemas.microsoft.com/office/powerpoint/2010/main" val="3822682462"/>
              </p:ext>
            </p:extLst>
          </p:nvPr>
        </p:nvGraphicFramePr>
        <p:xfrm>
          <a:off x="1854447" y="2157848"/>
          <a:ext cx="8128000" cy="28854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216294826"/>
                    </a:ext>
                  </a:extLst>
                </a:gridCol>
                <a:gridCol w="4064000">
                  <a:extLst>
                    <a:ext uri="{9D8B030D-6E8A-4147-A177-3AD203B41FA5}">
                      <a16:colId xmlns:a16="http://schemas.microsoft.com/office/drawing/2014/main" val="1534187680"/>
                    </a:ext>
                  </a:extLst>
                </a:gridCol>
              </a:tblGrid>
              <a:tr h="370840">
                <a:tc>
                  <a:txBody>
                    <a:bodyPr/>
                    <a:lstStyle/>
                    <a:p>
                      <a:r>
                        <a:rPr lang="en-US" noProof="0"/>
                        <a:t>Written Production</a:t>
                      </a:r>
                    </a:p>
                  </a:txBody>
                  <a:tcPr/>
                </a:tc>
                <a:tc>
                  <a:txBody>
                    <a:bodyPr/>
                    <a:lstStyle/>
                    <a:p>
                      <a:r>
                        <a:rPr lang="en-US" noProof="0"/>
                        <a:t>Written Interaction</a:t>
                      </a:r>
                    </a:p>
                  </a:txBody>
                  <a:tcPr/>
                </a:tc>
                <a:extLst>
                  <a:ext uri="{0D108BD9-81ED-4DB2-BD59-A6C34878D82A}">
                    <a16:rowId xmlns:a16="http://schemas.microsoft.com/office/drawing/2014/main" val="486370513"/>
                  </a:ext>
                </a:extLst>
              </a:tr>
              <a:tr h="370840">
                <a:tc>
                  <a:txBody>
                    <a:bodyPr/>
                    <a:lstStyle/>
                    <a:p>
                      <a:pPr marL="285750" indent="-285750">
                        <a:spcBef>
                          <a:spcPts val="600"/>
                        </a:spcBef>
                        <a:buFont typeface="Wingdings" panose="05000000000000000000" pitchFamily="2" charset="2"/>
                        <a:buChar char="ü"/>
                      </a:pPr>
                      <a:r>
                        <a:rPr lang="en-US" noProof="0" dirty="0"/>
                        <a:t>Indirect, delayed feedback</a:t>
                      </a:r>
                    </a:p>
                    <a:p>
                      <a:pPr marL="285750" indent="-285750">
                        <a:spcBef>
                          <a:spcPts val="600"/>
                        </a:spcBef>
                        <a:buFont typeface="Wingdings" panose="05000000000000000000" pitchFamily="2" charset="2"/>
                        <a:buChar char="ü"/>
                      </a:pPr>
                      <a:r>
                        <a:rPr lang="en-US" noProof="0" dirty="0"/>
                        <a:t>Two or more participants (one writer and one or more readers)</a:t>
                      </a:r>
                    </a:p>
                    <a:p>
                      <a:pPr marL="285750" indent="-285750">
                        <a:spcBef>
                          <a:spcPts val="600"/>
                        </a:spcBef>
                        <a:buFont typeface="Wingdings" panose="05000000000000000000" pitchFamily="2" charset="2"/>
                        <a:buChar char="ü"/>
                      </a:pPr>
                      <a:r>
                        <a:rPr lang="en-US" noProof="0" dirty="0"/>
                        <a:t>The output text is a finished product</a:t>
                      </a:r>
                    </a:p>
                    <a:p>
                      <a:endParaRPr lang="en-US" noProof="0" dirty="0"/>
                    </a:p>
                  </a:txBody>
                  <a:tcPr/>
                </a:tc>
                <a:tc>
                  <a:txBody>
                    <a:bodyPr/>
                    <a:lstStyle/>
                    <a:p>
                      <a:pPr marL="285750" indent="-285750" algn="l">
                        <a:lnSpc>
                          <a:spcPct val="100000"/>
                        </a:lnSpc>
                        <a:spcBef>
                          <a:spcPts val="600"/>
                        </a:spcBef>
                        <a:buFont typeface="Wingdings" panose="05000000000000000000" pitchFamily="2" charset="2"/>
                        <a:buChar char="ü"/>
                      </a:pPr>
                      <a:r>
                        <a:rPr lang="en-US" sz="1800" noProof="0" dirty="0"/>
                        <a:t>Direct feedback</a:t>
                      </a:r>
                    </a:p>
                    <a:p>
                      <a:pPr marL="285750" indent="-285750" algn="l">
                        <a:lnSpc>
                          <a:spcPct val="100000"/>
                        </a:lnSpc>
                        <a:spcBef>
                          <a:spcPts val="600"/>
                        </a:spcBef>
                        <a:buFont typeface="Wingdings" panose="05000000000000000000" pitchFamily="2" charset="2"/>
                        <a:buChar char="ü"/>
                      </a:pPr>
                      <a:r>
                        <a:rPr lang="en-US" sz="1800" noProof="0" dirty="0"/>
                        <a:t>Two or more participants (writer-and-readers)</a:t>
                      </a:r>
                    </a:p>
                    <a:p>
                      <a:pPr marL="285750" indent="-285750" algn="l">
                        <a:lnSpc>
                          <a:spcPct val="100000"/>
                        </a:lnSpc>
                        <a:spcBef>
                          <a:spcPts val="600"/>
                        </a:spcBef>
                        <a:buFont typeface="Wingdings" panose="05000000000000000000" pitchFamily="2" charset="2"/>
                        <a:buChar char="ü"/>
                      </a:pPr>
                      <a:r>
                        <a:rPr lang="en-US" sz="1800" noProof="0" dirty="0"/>
                        <a:t>An opportunity to use interaction strategies, e. g. asking for clarification</a:t>
                      </a:r>
                    </a:p>
                    <a:p>
                      <a:pPr marL="285750" indent="-285750" algn="l">
                        <a:lnSpc>
                          <a:spcPct val="100000"/>
                        </a:lnSpc>
                        <a:spcBef>
                          <a:spcPts val="600"/>
                        </a:spcBef>
                        <a:buFont typeface="Wingdings" panose="05000000000000000000" pitchFamily="2" charset="2"/>
                        <a:buChar char="ü"/>
                      </a:pPr>
                      <a:r>
                        <a:rPr lang="en-US" sz="1800" noProof="0" dirty="0"/>
                        <a:t>Output text shaped by the interaction of participants</a:t>
                      </a:r>
                    </a:p>
                    <a:p>
                      <a:endParaRPr lang="en-US" noProof="0" dirty="0"/>
                    </a:p>
                  </a:txBody>
                  <a:tcPr/>
                </a:tc>
                <a:extLst>
                  <a:ext uri="{0D108BD9-81ED-4DB2-BD59-A6C34878D82A}">
                    <a16:rowId xmlns:a16="http://schemas.microsoft.com/office/drawing/2014/main" val="190432820"/>
                  </a:ext>
                </a:extLst>
              </a:tr>
            </a:tbl>
          </a:graphicData>
        </a:graphic>
      </p:graphicFrame>
    </p:spTree>
    <p:custDataLst>
      <p:tags r:id="rId1"/>
    </p:custDataLst>
    <p:extLst>
      <p:ext uri="{BB962C8B-B14F-4D97-AF65-F5344CB8AC3E}">
        <p14:creationId xmlns:p14="http://schemas.microsoft.com/office/powerpoint/2010/main" val="658143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B67287-BBDC-4D0A-A25C-EC97308A1987}"/>
              </a:ext>
            </a:extLst>
          </p:cNvPr>
          <p:cNvSpPr>
            <a:spLocks noGrp="1"/>
          </p:cNvSpPr>
          <p:nvPr>
            <p:ph type="ctrTitle"/>
          </p:nvPr>
        </p:nvSpPr>
        <p:spPr>
          <a:xfrm>
            <a:off x="889233" y="279775"/>
            <a:ext cx="9720044" cy="824521"/>
          </a:xfrm>
        </p:spPr>
        <p:txBody>
          <a:bodyPr>
            <a:normAutofit/>
          </a:bodyPr>
          <a:lstStyle/>
          <a:p>
            <a:pPr>
              <a:lnSpc>
                <a:spcPct val="100000"/>
              </a:lnSpc>
              <a:spcBef>
                <a:spcPts val="600"/>
              </a:spcBef>
            </a:pPr>
            <a:r>
              <a:rPr lang="en-GB" sz="3600" dirty="0"/>
              <a:t>Written Interaction</a:t>
            </a:r>
          </a:p>
        </p:txBody>
      </p:sp>
      <p:sp>
        <p:nvSpPr>
          <p:cNvPr id="5" name="TextBox 4">
            <a:extLst>
              <a:ext uri="{FF2B5EF4-FFF2-40B4-BE49-F238E27FC236}">
                <a16:creationId xmlns:a16="http://schemas.microsoft.com/office/drawing/2014/main" id="{1D1C21A6-A8AB-D2AB-E2BF-EF8DA19C38B7}"/>
              </a:ext>
            </a:extLst>
          </p:cNvPr>
          <p:cNvSpPr txBox="1"/>
          <p:nvPr/>
        </p:nvSpPr>
        <p:spPr>
          <a:xfrm>
            <a:off x="1553592" y="1802997"/>
            <a:ext cx="8930935" cy="2805063"/>
          </a:xfrm>
          <a:prstGeom prst="rect">
            <a:avLst/>
          </a:prstGeom>
          <a:noFill/>
        </p:spPr>
        <p:txBody>
          <a:bodyPr wrap="square">
            <a:spAutoFit/>
          </a:bodyPr>
          <a:lstStyle/>
          <a:p>
            <a:pPr algn="l">
              <a:lnSpc>
                <a:spcPct val="150000"/>
              </a:lnSpc>
            </a:pPr>
            <a:r>
              <a:rPr lang="en-US" sz="2400" dirty="0"/>
              <a:t>Written interaction activities:</a:t>
            </a:r>
          </a:p>
          <a:p>
            <a:pPr marL="342900" indent="-342900">
              <a:lnSpc>
                <a:spcPct val="150000"/>
              </a:lnSpc>
              <a:buFont typeface="Arial" panose="020B0604020202020204" pitchFamily="34" charset="0"/>
              <a:buChar char="•"/>
            </a:pPr>
            <a:r>
              <a:rPr lang="en-US" sz="2400" dirty="0"/>
              <a:t>personal and professional correspondence by letter, e-mail, or fax</a:t>
            </a:r>
            <a:r>
              <a:rPr lang="pl-PL" sz="2400" dirty="0"/>
              <a:t>,</a:t>
            </a:r>
            <a:endParaRPr lang="en-US" sz="2400" dirty="0"/>
          </a:p>
          <a:p>
            <a:pPr marL="342900" indent="-342900">
              <a:lnSpc>
                <a:spcPct val="150000"/>
              </a:lnSpc>
              <a:buFont typeface="Arial" panose="020B0604020202020204" pitchFamily="34" charset="0"/>
              <a:buChar char="•"/>
            </a:pPr>
            <a:r>
              <a:rPr lang="en-US" sz="2400" dirty="0"/>
              <a:t>filling  in forms with personal details</a:t>
            </a:r>
            <a:r>
              <a:rPr lang="pl-PL" sz="2400" dirty="0"/>
              <a:t>,</a:t>
            </a:r>
            <a:endParaRPr lang="en-US" sz="2400" dirty="0"/>
          </a:p>
          <a:p>
            <a:pPr marL="342900" indent="-342900">
              <a:lnSpc>
                <a:spcPct val="150000"/>
              </a:lnSpc>
              <a:buFont typeface="Arial" panose="020B0604020202020204" pitchFamily="34" charset="0"/>
              <a:buChar char="•"/>
            </a:pPr>
            <a:r>
              <a:rPr lang="en-US" sz="2400" dirty="0"/>
              <a:t>passing and exchanging messages</a:t>
            </a:r>
            <a:r>
              <a:rPr lang="pl-PL" sz="2400" dirty="0"/>
              <a:t>,</a:t>
            </a:r>
            <a:endParaRPr lang="en-US" sz="2400" dirty="0"/>
          </a:p>
          <a:p>
            <a:pPr marL="342900" indent="-342900">
              <a:lnSpc>
                <a:spcPct val="150000"/>
              </a:lnSpc>
              <a:buFont typeface="Arial" panose="020B0604020202020204" pitchFamily="34" charset="0"/>
              <a:buChar char="•"/>
            </a:pPr>
            <a:r>
              <a:rPr lang="en-US" sz="2400" dirty="0"/>
              <a:t>writing notes to, for example, friends, service people, or teachers</a:t>
            </a:r>
            <a:r>
              <a:rPr lang="pl-PL" sz="2400" dirty="0"/>
              <a:t>.</a:t>
            </a:r>
            <a:endParaRPr lang="en-US" sz="2400" dirty="0"/>
          </a:p>
        </p:txBody>
      </p:sp>
    </p:spTree>
    <p:custDataLst>
      <p:tags r:id="rId1"/>
    </p:custDataLst>
    <p:extLst>
      <p:ext uri="{BB962C8B-B14F-4D97-AF65-F5344CB8AC3E}">
        <p14:creationId xmlns:p14="http://schemas.microsoft.com/office/powerpoint/2010/main" val="2323118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B67287-BBDC-4D0A-A25C-EC97308A1987}"/>
              </a:ext>
            </a:extLst>
          </p:cNvPr>
          <p:cNvSpPr>
            <a:spLocks noGrp="1"/>
          </p:cNvSpPr>
          <p:nvPr>
            <p:ph type="ctrTitle"/>
          </p:nvPr>
        </p:nvSpPr>
        <p:spPr>
          <a:xfrm>
            <a:off x="889233" y="279775"/>
            <a:ext cx="9720044" cy="824521"/>
          </a:xfrm>
        </p:spPr>
        <p:txBody>
          <a:bodyPr>
            <a:normAutofit/>
          </a:bodyPr>
          <a:lstStyle/>
          <a:p>
            <a:pPr>
              <a:lnSpc>
                <a:spcPct val="100000"/>
              </a:lnSpc>
              <a:spcBef>
                <a:spcPts val="600"/>
              </a:spcBef>
            </a:pPr>
            <a:r>
              <a:rPr lang="en-GB" sz="3600" dirty="0"/>
              <a:t>Written vs. Spoken Interaction </a:t>
            </a:r>
          </a:p>
        </p:txBody>
      </p:sp>
      <p:sp>
        <p:nvSpPr>
          <p:cNvPr id="3" name="Podtytuł 2">
            <a:extLst>
              <a:ext uri="{FF2B5EF4-FFF2-40B4-BE49-F238E27FC236}">
                <a16:creationId xmlns:a16="http://schemas.microsoft.com/office/drawing/2014/main" id="{D67C97B7-5DB2-4BC5-A628-54479FDB18F7}"/>
              </a:ext>
            </a:extLst>
          </p:cNvPr>
          <p:cNvSpPr>
            <a:spLocks noGrp="1"/>
          </p:cNvSpPr>
          <p:nvPr>
            <p:ph type="subTitle" idx="1"/>
          </p:nvPr>
        </p:nvSpPr>
        <p:spPr>
          <a:xfrm>
            <a:off x="889233" y="2080102"/>
            <a:ext cx="9720044" cy="2697795"/>
          </a:xfrm>
        </p:spPr>
        <p:txBody>
          <a:bodyPr>
            <a:noAutofit/>
          </a:bodyPr>
          <a:lstStyle/>
          <a:p>
            <a:pPr algn="l">
              <a:lnSpc>
                <a:spcPct val="100000"/>
              </a:lnSpc>
              <a:spcBef>
                <a:spcPts val="600"/>
              </a:spcBef>
            </a:pPr>
            <a:endParaRPr lang="en-US" sz="1600" dirty="0"/>
          </a:p>
        </p:txBody>
      </p:sp>
      <p:graphicFrame>
        <p:nvGraphicFramePr>
          <p:cNvPr id="4" name="Table 4">
            <a:extLst>
              <a:ext uri="{FF2B5EF4-FFF2-40B4-BE49-F238E27FC236}">
                <a16:creationId xmlns:a16="http://schemas.microsoft.com/office/drawing/2014/main" id="{7F816A2C-A05C-266C-FE8B-55EC407E26DF}"/>
              </a:ext>
            </a:extLst>
          </p:cNvPr>
          <p:cNvGraphicFramePr>
            <a:graphicFrameLocks noGrp="1"/>
          </p:cNvGraphicFramePr>
          <p:nvPr>
            <p:extLst>
              <p:ext uri="{D42A27DB-BD31-4B8C-83A1-F6EECF244321}">
                <p14:modId xmlns:p14="http://schemas.microsoft.com/office/powerpoint/2010/main" val="2602314388"/>
              </p:ext>
            </p:extLst>
          </p:nvPr>
        </p:nvGraphicFramePr>
        <p:xfrm>
          <a:off x="889233" y="2687319"/>
          <a:ext cx="9720044" cy="1706880"/>
        </p:xfrm>
        <a:graphic>
          <a:graphicData uri="http://schemas.openxmlformats.org/drawingml/2006/table">
            <a:tbl>
              <a:tblPr firstRow="1" bandRow="1">
                <a:tableStyleId>{5C22544A-7EE6-4342-B048-85BDC9FD1C3A}</a:tableStyleId>
              </a:tblPr>
              <a:tblGrid>
                <a:gridCol w="4895747">
                  <a:extLst>
                    <a:ext uri="{9D8B030D-6E8A-4147-A177-3AD203B41FA5}">
                      <a16:colId xmlns:a16="http://schemas.microsoft.com/office/drawing/2014/main" val="1170886140"/>
                    </a:ext>
                  </a:extLst>
                </a:gridCol>
                <a:gridCol w="4824297">
                  <a:extLst>
                    <a:ext uri="{9D8B030D-6E8A-4147-A177-3AD203B41FA5}">
                      <a16:colId xmlns:a16="http://schemas.microsoft.com/office/drawing/2014/main" val="62407192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noProof="0"/>
                        <a:t>Written interaction</a:t>
                      </a:r>
                    </a:p>
                    <a:p>
                      <a:endParaRPr lang="en-US" sz="1800" noProof="0"/>
                    </a:p>
                  </a:txBody>
                  <a:tcPr/>
                </a:tc>
                <a:tc>
                  <a:txBody>
                    <a:bodyPr/>
                    <a:lstStyle/>
                    <a:p>
                      <a:r>
                        <a:rPr lang="en-US" sz="1800" noProof="0"/>
                        <a:t>Spoken interaction </a:t>
                      </a:r>
                    </a:p>
                  </a:txBody>
                  <a:tcPr/>
                </a:tc>
                <a:extLst>
                  <a:ext uri="{0D108BD9-81ED-4DB2-BD59-A6C34878D82A}">
                    <a16:rowId xmlns:a16="http://schemas.microsoft.com/office/drawing/2014/main" val="2481421865"/>
                  </a:ext>
                </a:extLst>
              </a:tr>
              <a:tr h="370840">
                <a:tc>
                  <a:txBody>
                    <a:bodyPr/>
                    <a:lstStyle/>
                    <a:p>
                      <a:pPr marL="285750" indent="-285750">
                        <a:buFont typeface="Arial" panose="020B0604020202020204" pitchFamily="34" charset="0"/>
                        <a:buChar char="•"/>
                      </a:pPr>
                      <a:r>
                        <a:rPr lang="en-US" sz="1600" noProof="0"/>
                        <a:t>Delayed response</a:t>
                      </a:r>
                    </a:p>
                    <a:p>
                      <a:pPr marL="285750" indent="-285750">
                        <a:buFont typeface="Arial" panose="020B0604020202020204" pitchFamily="34" charset="0"/>
                        <a:buChar char="•"/>
                      </a:pPr>
                      <a:r>
                        <a:rPr lang="en-US" sz="1600" noProof="0"/>
                        <a:t>Productive and receptive processes are separate</a:t>
                      </a:r>
                    </a:p>
                    <a:p>
                      <a:endParaRPr lang="en-US" sz="1600" noProof="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noProof="0" dirty="0"/>
                        <a:t>Immediate response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noProof="0" dirty="0"/>
                        <a:t>Productive and receptive processes overlap</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noProof="0" dirty="0"/>
                        <a:t>Cumulative discourse</a:t>
                      </a:r>
                    </a:p>
                    <a:p>
                      <a:endParaRPr lang="en-US" sz="1600" noProof="0" dirty="0"/>
                    </a:p>
                  </a:txBody>
                  <a:tcPr/>
                </a:tc>
                <a:extLst>
                  <a:ext uri="{0D108BD9-81ED-4DB2-BD59-A6C34878D82A}">
                    <a16:rowId xmlns:a16="http://schemas.microsoft.com/office/drawing/2014/main" val="185845373"/>
                  </a:ext>
                </a:extLst>
              </a:tr>
            </a:tbl>
          </a:graphicData>
        </a:graphic>
      </p:graphicFrame>
    </p:spTree>
    <p:custDataLst>
      <p:tags r:id="rId1"/>
    </p:custDataLst>
    <p:extLst>
      <p:ext uri="{BB962C8B-B14F-4D97-AF65-F5344CB8AC3E}">
        <p14:creationId xmlns:p14="http://schemas.microsoft.com/office/powerpoint/2010/main" val="3812896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B67287-BBDC-4D0A-A25C-EC97308A1987}"/>
              </a:ext>
            </a:extLst>
          </p:cNvPr>
          <p:cNvSpPr>
            <a:spLocks noGrp="1"/>
          </p:cNvSpPr>
          <p:nvPr>
            <p:ph type="ctrTitle"/>
          </p:nvPr>
        </p:nvSpPr>
        <p:spPr>
          <a:xfrm>
            <a:off x="947956" y="422388"/>
            <a:ext cx="9720044" cy="984023"/>
          </a:xfrm>
        </p:spPr>
        <p:txBody>
          <a:bodyPr>
            <a:normAutofit/>
          </a:bodyPr>
          <a:lstStyle/>
          <a:p>
            <a:pPr algn="l"/>
            <a:r>
              <a:rPr lang="en-GB" sz="3600" dirty="0"/>
              <a:t>Categories of Written Interaction</a:t>
            </a:r>
          </a:p>
        </p:txBody>
      </p:sp>
      <p:sp>
        <p:nvSpPr>
          <p:cNvPr id="4" name="Podtytuł 2">
            <a:extLst>
              <a:ext uri="{FF2B5EF4-FFF2-40B4-BE49-F238E27FC236}">
                <a16:creationId xmlns:a16="http://schemas.microsoft.com/office/drawing/2014/main" id="{21882FDE-487A-43F2-8DA8-99996ED80A60}"/>
              </a:ext>
            </a:extLst>
          </p:cNvPr>
          <p:cNvSpPr txBox="1">
            <a:spLocks/>
          </p:cNvSpPr>
          <p:nvPr/>
        </p:nvSpPr>
        <p:spPr>
          <a:xfrm>
            <a:off x="947956" y="1864425"/>
            <a:ext cx="10645330" cy="312914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spcBef>
                <a:spcPts val="600"/>
              </a:spcBef>
            </a:pPr>
            <a:endParaRPr lang="en-GB" sz="2200" dirty="0"/>
          </a:p>
        </p:txBody>
      </p:sp>
      <p:graphicFrame>
        <p:nvGraphicFramePr>
          <p:cNvPr id="3" name="Diagram 2">
            <a:extLst>
              <a:ext uri="{FF2B5EF4-FFF2-40B4-BE49-F238E27FC236}">
                <a16:creationId xmlns:a16="http://schemas.microsoft.com/office/drawing/2014/main" id="{39D78470-B5D8-4368-A108-52F4AF6AA804}"/>
              </a:ext>
            </a:extLst>
          </p:cNvPr>
          <p:cNvGraphicFramePr/>
          <p:nvPr>
            <p:extLst>
              <p:ext uri="{D42A27DB-BD31-4B8C-83A1-F6EECF244321}">
                <p14:modId xmlns:p14="http://schemas.microsoft.com/office/powerpoint/2010/main" val="3475659692"/>
              </p:ext>
            </p:extLst>
          </p:nvPr>
        </p:nvGraphicFramePr>
        <p:xfrm>
          <a:off x="1132515" y="1543575"/>
          <a:ext cx="10570128" cy="419449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476020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75C222-E167-43FF-BB79-979AC21AF65D}"/>
              </a:ext>
            </a:extLst>
          </p:cNvPr>
          <p:cNvSpPr>
            <a:spLocks noGrp="1"/>
          </p:cNvSpPr>
          <p:nvPr>
            <p:ph type="ctrTitle"/>
          </p:nvPr>
        </p:nvSpPr>
        <p:spPr>
          <a:xfrm>
            <a:off x="1330251" y="441051"/>
            <a:ext cx="9022252" cy="722766"/>
          </a:xfrm>
        </p:spPr>
        <p:txBody>
          <a:bodyPr>
            <a:normAutofit/>
          </a:bodyPr>
          <a:lstStyle/>
          <a:p>
            <a:pPr algn="l"/>
            <a:r>
              <a:rPr lang="en-US" sz="3600" dirty="0"/>
              <a:t>Correspondence – progression up the scale</a:t>
            </a:r>
          </a:p>
        </p:txBody>
      </p:sp>
      <p:graphicFrame>
        <p:nvGraphicFramePr>
          <p:cNvPr id="5" name="Diagram 4">
            <a:extLst>
              <a:ext uri="{FF2B5EF4-FFF2-40B4-BE49-F238E27FC236}">
                <a16:creationId xmlns:a16="http://schemas.microsoft.com/office/drawing/2014/main" id="{93AE3C3F-7478-47EA-9B79-4C6C1520B8D7}"/>
              </a:ext>
            </a:extLst>
          </p:cNvPr>
          <p:cNvGraphicFramePr/>
          <p:nvPr>
            <p:extLst>
              <p:ext uri="{D42A27DB-BD31-4B8C-83A1-F6EECF244321}">
                <p14:modId xmlns:p14="http://schemas.microsoft.com/office/powerpoint/2010/main" val="4067688125"/>
              </p:ext>
            </p:extLst>
          </p:nvPr>
        </p:nvGraphicFramePr>
        <p:xfrm>
          <a:off x="1330251" y="1163816"/>
          <a:ext cx="9866484" cy="5383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30919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75C222-E167-43FF-BB79-979AC21AF65D}"/>
              </a:ext>
            </a:extLst>
          </p:cNvPr>
          <p:cNvSpPr>
            <a:spLocks noGrp="1"/>
          </p:cNvSpPr>
          <p:nvPr>
            <p:ph type="ctrTitle"/>
          </p:nvPr>
        </p:nvSpPr>
        <p:spPr>
          <a:xfrm>
            <a:off x="1330251" y="310470"/>
            <a:ext cx="9022252" cy="722766"/>
          </a:xfrm>
        </p:spPr>
        <p:txBody>
          <a:bodyPr>
            <a:noAutofit/>
          </a:bodyPr>
          <a:lstStyle/>
          <a:p>
            <a:pPr algn="l"/>
            <a:r>
              <a:rPr lang="en-GB" sz="2800" dirty="0"/>
              <a:t>Notes, Messages and Forms – progression up the scale</a:t>
            </a:r>
          </a:p>
        </p:txBody>
      </p:sp>
      <p:graphicFrame>
        <p:nvGraphicFramePr>
          <p:cNvPr id="5" name="Diagram 4">
            <a:extLst>
              <a:ext uri="{FF2B5EF4-FFF2-40B4-BE49-F238E27FC236}">
                <a16:creationId xmlns:a16="http://schemas.microsoft.com/office/drawing/2014/main" id="{93AE3C3F-7478-47EA-9B79-4C6C1520B8D7}"/>
              </a:ext>
            </a:extLst>
          </p:cNvPr>
          <p:cNvGraphicFramePr/>
          <p:nvPr>
            <p:extLst>
              <p:ext uri="{D42A27DB-BD31-4B8C-83A1-F6EECF244321}">
                <p14:modId xmlns:p14="http://schemas.microsoft.com/office/powerpoint/2010/main" val="3582528052"/>
              </p:ext>
            </p:extLst>
          </p:nvPr>
        </p:nvGraphicFramePr>
        <p:xfrm>
          <a:off x="1376293" y="978402"/>
          <a:ext cx="8930167" cy="49011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8331046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9.4|10.4|18.9|19.8|18.9"/>
</p:tagLst>
</file>

<file path=ppt/tags/tag2.xml><?xml version="1.0" encoding="utf-8"?>
<p:tagLst xmlns:a="http://schemas.openxmlformats.org/drawingml/2006/main" xmlns:r="http://schemas.openxmlformats.org/officeDocument/2006/relationships" xmlns:p="http://schemas.openxmlformats.org/presentationml/2006/main">
  <p:tag name="TIMING" val="|9.4|10.4|18.9|19.8|18.9"/>
</p:tagLst>
</file>

<file path=ppt/tags/tag3.xml><?xml version="1.0" encoding="utf-8"?>
<p:tagLst xmlns:a="http://schemas.openxmlformats.org/drawingml/2006/main" xmlns:r="http://schemas.openxmlformats.org/officeDocument/2006/relationships" xmlns:p="http://schemas.openxmlformats.org/presentationml/2006/main">
  <p:tag name="TIMING" val="|9.4|10.4|18.9|19.8|18.9"/>
</p:tagLst>
</file>

<file path=ppt/tags/tag4.xml><?xml version="1.0" encoding="utf-8"?>
<p:tagLst xmlns:a="http://schemas.openxmlformats.org/drawingml/2006/main" xmlns:r="http://schemas.openxmlformats.org/officeDocument/2006/relationships" xmlns:p="http://schemas.openxmlformats.org/presentationml/2006/main">
  <p:tag name="TIMING" val="|9.4|10.4|18.9|19.8|18.9"/>
</p:tagLst>
</file>

<file path=ppt/tags/tag5.xml><?xml version="1.0" encoding="utf-8"?>
<p:tagLst xmlns:a="http://schemas.openxmlformats.org/drawingml/2006/main" xmlns:r="http://schemas.openxmlformats.org/officeDocument/2006/relationships" xmlns:p="http://schemas.openxmlformats.org/presentationml/2006/main">
  <p:tag name="TIMING" val="|9.4|10.4|18.9|19.8|18.9"/>
</p:tagLst>
</file>

<file path=ppt/tags/tag6.xml><?xml version="1.0" encoding="utf-8"?>
<p:tagLst xmlns:a="http://schemas.openxmlformats.org/drawingml/2006/main" xmlns:r="http://schemas.openxmlformats.org/officeDocument/2006/relationships" xmlns:p="http://schemas.openxmlformats.org/presentationml/2006/main">
  <p:tag name="TIMING" val="|9"/>
</p:tagLst>
</file>

<file path=ppt/tags/tag7.xml><?xml version="1.0" encoding="utf-8"?>
<p:tagLst xmlns:a="http://schemas.openxmlformats.org/drawingml/2006/main" xmlns:r="http://schemas.openxmlformats.org/officeDocument/2006/relationships" xmlns:p="http://schemas.openxmlformats.org/presentationml/2006/main">
  <p:tag name="TIMING" val="|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2825</Words>
  <Application>Microsoft Office PowerPoint</Application>
  <PresentationFormat>Widescreen</PresentationFormat>
  <Paragraphs>132</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Calibri Light</vt:lpstr>
      <vt:lpstr>Swift-Regular</vt:lpstr>
      <vt:lpstr>Swift-RegularItalic-Bold</vt:lpstr>
      <vt:lpstr>Times New Roman</vt:lpstr>
      <vt:lpstr>Wingdings</vt:lpstr>
      <vt:lpstr>Office Theme</vt:lpstr>
      <vt:lpstr>Written Interaction</vt:lpstr>
      <vt:lpstr>Introduction</vt:lpstr>
      <vt:lpstr>The aim of this presentation</vt:lpstr>
      <vt:lpstr>Written Production vs. Written Interaction</vt:lpstr>
      <vt:lpstr>Written Interaction</vt:lpstr>
      <vt:lpstr>Written vs. Spoken Interaction </vt:lpstr>
      <vt:lpstr>Categories of Written Interaction</vt:lpstr>
      <vt:lpstr>Correspondence – progression up the scale</vt:lpstr>
      <vt:lpstr>Notes, Messages and Forms – progression up the scale</vt:lpstr>
      <vt:lpstr>Final comments – the function of descriptors</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lastModifiedBy>Marie-Therese Baehr</cp:lastModifiedBy>
  <cp:revision>327</cp:revision>
  <cp:lastPrinted>2022-08-29T14:39:11Z</cp:lastPrinted>
  <dcterms:created xsi:type="dcterms:W3CDTF">2020-01-08T10:10:35Z</dcterms:created>
  <dcterms:modified xsi:type="dcterms:W3CDTF">2024-06-27T10:47:04Z</dcterms:modified>
</cp:coreProperties>
</file>